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9" r:id="rId2"/>
    <p:sldId id="412" r:id="rId3"/>
    <p:sldId id="430" r:id="rId4"/>
    <p:sldId id="438" r:id="rId5"/>
    <p:sldId id="431" r:id="rId6"/>
    <p:sldId id="440" r:id="rId7"/>
    <p:sldId id="432" r:id="rId8"/>
    <p:sldId id="433" r:id="rId9"/>
    <p:sldId id="434" r:id="rId10"/>
    <p:sldId id="389" r:id="rId11"/>
    <p:sldId id="439" r:id="rId12"/>
    <p:sldId id="436" r:id="rId13"/>
    <p:sldId id="390" r:id="rId14"/>
    <p:sldId id="437" r:id="rId15"/>
  </p:sldIdLst>
  <p:sldSz cx="9906000" cy="6858000" type="A4"/>
  <p:notesSz cx="6669088" cy="99266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guide id="3" pos="312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yasmin M. Calub" initials="J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a:srgbClr val="0070C0"/>
    <a:srgbClr val="0000FF"/>
    <a:srgbClr val="404040"/>
    <a:srgbClr val="CC9900"/>
    <a:srgbClr val="C0C0C0"/>
    <a:srgbClr val="443CEE"/>
    <a:srgbClr val="969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52" autoAdjust="0"/>
    <p:restoredTop sz="76087" autoAdjust="0"/>
  </p:normalViewPr>
  <p:slideViewPr>
    <p:cSldViewPr>
      <p:cViewPr varScale="1">
        <p:scale>
          <a:sx n="66" d="100"/>
          <a:sy n="66" d="100"/>
        </p:scale>
        <p:origin x="849" y="48"/>
      </p:cViewPr>
      <p:guideLst>
        <p:guide orient="horz" pos="2160"/>
        <p:guide pos="3744"/>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p:scale>
          <a:sx n="50" d="100"/>
          <a:sy n="50" d="100"/>
        </p:scale>
        <p:origin x="-3618" y="-444"/>
      </p:cViewPr>
      <p:guideLst>
        <p:guide orient="horz" pos="3127"/>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80A8D-ACE5-42F9-B3FE-3E8FA51D88E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PH"/>
        </a:p>
      </dgm:t>
    </dgm:pt>
    <dgm:pt modelId="{1675681C-1414-4F46-BB81-CF9802BB7CC4}">
      <dgm:prSet custT="1"/>
      <dgm:spPr/>
      <dgm:t>
        <a:bodyPr/>
        <a:lstStyle/>
        <a:p>
          <a:r>
            <a:rPr lang="en-PH" sz="2400" b="0" dirty="0" smtClean="0">
              <a:latin typeface="Garamond" pitchFamily="18" charset="0"/>
            </a:rPr>
            <a:t>Philippine Priorities on the SDGs</a:t>
          </a:r>
        </a:p>
      </dgm:t>
    </dgm:pt>
    <dgm:pt modelId="{F9A59770-56EB-4D7A-B18A-CE4E303CEA4F}" type="parTrans" cxnId="{3605ED27-DC98-4047-AAD9-12B9A53A7838}">
      <dgm:prSet/>
      <dgm:spPr/>
      <dgm:t>
        <a:bodyPr/>
        <a:lstStyle/>
        <a:p>
          <a:endParaRPr lang="en-PH"/>
        </a:p>
      </dgm:t>
    </dgm:pt>
    <dgm:pt modelId="{077B3B8E-6C17-44C6-AD1D-A6AF702E9329}" type="sibTrans" cxnId="{3605ED27-DC98-4047-AAD9-12B9A53A7838}">
      <dgm:prSet/>
      <dgm:spPr/>
      <dgm:t>
        <a:bodyPr/>
        <a:lstStyle/>
        <a:p>
          <a:endParaRPr lang="en-PH"/>
        </a:p>
      </dgm:t>
    </dgm:pt>
    <dgm:pt modelId="{6B33980E-06E7-450C-B78C-78D1085A75E7}">
      <dgm:prSet custT="1"/>
      <dgm:spPr/>
      <dgm:t>
        <a:bodyPr/>
        <a:lstStyle/>
        <a:p>
          <a:r>
            <a:rPr lang="en-PH" sz="2400" b="0" dirty="0" smtClean="0">
              <a:latin typeface="Garamond" pitchFamily="18" charset="0"/>
            </a:rPr>
            <a:t>Planned Strategies in Mainstreaming SDGs</a:t>
          </a:r>
          <a:endParaRPr lang="en-PH" sz="2400" b="0" dirty="0">
            <a:latin typeface="Garamond" pitchFamily="18" charset="0"/>
          </a:endParaRPr>
        </a:p>
      </dgm:t>
    </dgm:pt>
    <dgm:pt modelId="{D37A571E-26F9-4E1B-B0BD-E3478BC18D63}" type="parTrans" cxnId="{CCC2F56D-D888-4B09-8C2E-9716F2865007}">
      <dgm:prSet/>
      <dgm:spPr/>
      <dgm:t>
        <a:bodyPr/>
        <a:lstStyle/>
        <a:p>
          <a:endParaRPr lang="en-PH"/>
        </a:p>
      </dgm:t>
    </dgm:pt>
    <dgm:pt modelId="{BB0A60F6-8EF4-43E8-8F12-B4B071CBAD12}" type="sibTrans" cxnId="{CCC2F56D-D888-4B09-8C2E-9716F2865007}">
      <dgm:prSet/>
      <dgm:spPr/>
      <dgm:t>
        <a:bodyPr/>
        <a:lstStyle/>
        <a:p>
          <a:endParaRPr lang="en-PH"/>
        </a:p>
      </dgm:t>
    </dgm:pt>
    <dgm:pt modelId="{BC4F83A1-620D-4F3B-8FF9-1AA656B021AE}">
      <dgm:prSet custT="1"/>
      <dgm:spPr/>
      <dgm:t>
        <a:bodyPr/>
        <a:lstStyle/>
        <a:p>
          <a:r>
            <a:rPr lang="en-PH" sz="2400" b="0" dirty="0" smtClean="0">
              <a:latin typeface="Garamond" pitchFamily="18" charset="0"/>
            </a:rPr>
            <a:t>Emerging Challenges</a:t>
          </a:r>
          <a:endParaRPr lang="en-PH" sz="2400" b="0" dirty="0">
            <a:latin typeface="Garamond" pitchFamily="18" charset="0"/>
          </a:endParaRPr>
        </a:p>
      </dgm:t>
    </dgm:pt>
    <dgm:pt modelId="{4798EFF0-35E4-428C-B2F0-38F3A3EE39CE}" type="parTrans" cxnId="{B9884EE2-2E15-41DD-866D-4BB94E229772}">
      <dgm:prSet/>
      <dgm:spPr/>
      <dgm:t>
        <a:bodyPr/>
        <a:lstStyle/>
        <a:p>
          <a:endParaRPr lang="en-PH"/>
        </a:p>
      </dgm:t>
    </dgm:pt>
    <dgm:pt modelId="{6754C359-15AA-49CF-B4EE-A5B918A31DD3}" type="sibTrans" cxnId="{B9884EE2-2E15-41DD-866D-4BB94E229772}">
      <dgm:prSet/>
      <dgm:spPr/>
      <dgm:t>
        <a:bodyPr/>
        <a:lstStyle/>
        <a:p>
          <a:endParaRPr lang="en-PH"/>
        </a:p>
      </dgm:t>
    </dgm:pt>
    <dgm:pt modelId="{AE8ADF94-BD1D-4E6F-8D2E-65DC3D1DF82D}">
      <dgm:prSet custT="1"/>
      <dgm:spPr/>
      <dgm:t>
        <a:bodyPr/>
        <a:lstStyle/>
        <a:p>
          <a:r>
            <a:rPr lang="en-PH" sz="2400" b="0" dirty="0" smtClean="0">
              <a:latin typeface="Garamond" pitchFamily="18" charset="0"/>
            </a:rPr>
            <a:t>National Efforts towards SDGs Mainstreaming and Implementation</a:t>
          </a:r>
        </a:p>
      </dgm:t>
    </dgm:pt>
    <dgm:pt modelId="{F76B306E-57E3-4975-B949-5400BDA027D8}" type="parTrans" cxnId="{1CC3292C-8C4F-4BC6-BA0A-F0289D1FECA8}">
      <dgm:prSet/>
      <dgm:spPr/>
      <dgm:t>
        <a:bodyPr/>
        <a:lstStyle/>
        <a:p>
          <a:endParaRPr lang="en-PH"/>
        </a:p>
      </dgm:t>
    </dgm:pt>
    <dgm:pt modelId="{21E63DF4-1A4E-4FC7-A16C-BAAA37494E99}" type="sibTrans" cxnId="{1CC3292C-8C4F-4BC6-BA0A-F0289D1FECA8}">
      <dgm:prSet/>
      <dgm:spPr/>
      <dgm:t>
        <a:bodyPr/>
        <a:lstStyle/>
        <a:p>
          <a:endParaRPr lang="en-PH"/>
        </a:p>
      </dgm:t>
    </dgm:pt>
    <dgm:pt modelId="{27A2B494-0B05-4B45-AB16-C6D2E182B5D4}">
      <dgm:prSet custT="1"/>
      <dgm:spPr/>
      <dgm:t>
        <a:bodyPr/>
        <a:lstStyle/>
        <a:p>
          <a:r>
            <a:rPr lang="en-PH" sz="2400" b="0" dirty="0" smtClean="0">
              <a:latin typeface="Garamond" pitchFamily="18" charset="0"/>
            </a:rPr>
            <a:t>Possible Areas of Collaboration</a:t>
          </a:r>
          <a:endParaRPr lang="en-PH" sz="2400" b="0" dirty="0">
            <a:latin typeface="Garamond" pitchFamily="18" charset="0"/>
          </a:endParaRPr>
        </a:p>
      </dgm:t>
    </dgm:pt>
    <dgm:pt modelId="{3D90DC03-EB59-4470-B3E8-3F61D52FF362}" type="parTrans" cxnId="{95C2D247-47AB-4714-9F01-39668AA380D4}">
      <dgm:prSet/>
      <dgm:spPr/>
      <dgm:t>
        <a:bodyPr/>
        <a:lstStyle/>
        <a:p>
          <a:endParaRPr lang="en-PH"/>
        </a:p>
      </dgm:t>
    </dgm:pt>
    <dgm:pt modelId="{2C3E178A-6F8C-41CC-8F8B-534F558D91F6}" type="sibTrans" cxnId="{95C2D247-47AB-4714-9F01-39668AA380D4}">
      <dgm:prSet/>
      <dgm:spPr/>
      <dgm:t>
        <a:bodyPr/>
        <a:lstStyle/>
        <a:p>
          <a:endParaRPr lang="en-PH"/>
        </a:p>
      </dgm:t>
    </dgm:pt>
    <dgm:pt modelId="{9D813AD6-B6FC-48CD-B85A-4D19F6B890AD}" type="pres">
      <dgm:prSet presAssocID="{A5680A8D-ACE5-42F9-B3FE-3E8FA51D88E4}" presName="linear" presStyleCnt="0">
        <dgm:presLayoutVars>
          <dgm:dir/>
          <dgm:animLvl val="lvl"/>
          <dgm:resizeHandles val="exact"/>
        </dgm:presLayoutVars>
      </dgm:prSet>
      <dgm:spPr/>
      <dgm:t>
        <a:bodyPr/>
        <a:lstStyle/>
        <a:p>
          <a:endParaRPr lang="en-PH"/>
        </a:p>
      </dgm:t>
    </dgm:pt>
    <dgm:pt modelId="{42680915-ACCE-471D-A735-3432AF7A25F9}" type="pres">
      <dgm:prSet presAssocID="{1675681C-1414-4F46-BB81-CF9802BB7CC4}" presName="parentLin" presStyleCnt="0"/>
      <dgm:spPr/>
    </dgm:pt>
    <dgm:pt modelId="{2B5B4E11-68ED-48A1-8AF3-863B0BAC884F}" type="pres">
      <dgm:prSet presAssocID="{1675681C-1414-4F46-BB81-CF9802BB7CC4}" presName="parentLeftMargin" presStyleLbl="node1" presStyleIdx="0" presStyleCnt="5"/>
      <dgm:spPr/>
      <dgm:t>
        <a:bodyPr/>
        <a:lstStyle/>
        <a:p>
          <a:endParaRPr lang="en-PH"/>
        </a:p>
      </dgm:t>
    </dgm:pt>
    <dgm:pt modelId="{1A69FE8A-DD47-49B1-AD5B-68FCF2A8AA02}" type="pres">
      <dgm:prSet presAssocID="{1675681C-1414-4F46-BB81-CF9802BB7CC4}" presName="parentText" presStyleLbl="node1" presStyleIdx="0" presStyleCnt="5">
        <dgm:presLayoutVars>
          <dgm:chMax val="0"/>
          <dgm:bulletEnabled val="1"/>
        </dgm:presLayoutVars>
      </dgm:prSet>
      <dgm:spPr/>
      <dgm:t>
        <a:bodyPr/>
        <a:lstStyle/>
        <a:p>
          <a:endParaRPr lang="en-PH"/>
        </a:p>
      </dgm:t>
    </dgm:pt>
    <dgm:pt modelId="{81AB8859-DCF9-4C87-8C44-C988687D228C}" type="pres">
      <dgm:prSet presAssocID="{1675681C-1414-4F46-BB81-CF9802BB7CC4}" presName="negativeSpace" presStyleCnt="0"/>
      <dgm:spPr/>
    </dgm:pt>
    <dgm:pt modelId="{8B693FA5-7DB5-4EA1-9F9F-9188FE8C2B7E}" type="pres">
      <dgm:prSet presAssocID="{1675681C-1414-4F46-BB81-CF9802BB7CC4}" presName="childText" presStyleLbl="conFgAcc1" presStyleIdx="0" presStyleCnt="5">
        <dgm:presLayoutVars>
          <dgm:bulletEnabled val="1"/>
        </dgm:presLayoutVars>
      </dgm:prSet>
      <dgm:spPr/>
    </dgm:pt>
    <dgm:pt modelId="{4A86F3EC-83A5-4B2F-9E42-AB9795F4D6AF}" type="pres">
      <dgm:prSet presAssocID="{077B3B8E-6C17-44C6-AD1D-A6AF702E9329}" presName="spaceBetweenRectangles" presStyleCnt="0"/>
      <dgm:spPr/>
    </dgm:pt>
    <dgm:pt modelId="{E5F678C9-FC80-4A8E-A564-F2A964B97B1B}" type="pres">
      <dgm:prSet presAssocID="{AE8ADF94-BD1D-4E6F-8D2E-65DC3D1DF82D}" presName="parentLin" presStyleCnt="0"/>
      <dgm:spPr/>
    </dgm:pt>
    <dgm:pt modelId="{359D2B34-9606-4BEB-A2FC-7A11C168DBE6}" type="pres">
      <dgm:prSet presAssocID="{AE8ADF94-BD1D-4E6F-8D2E-65DC3D1DF82D}" presName="parentLeftMargin" presStyleLbl="node1" presStyleIdx="0" presStyleCnt="5"/>
      <dgm:spPr/>
      <dgm:t>
        <a:bodyPr/>
        <a:lstStyle/>
        <a:p>
          <a:endParaRPr lang="en-PH"/>
        </a:p>
      </dgm:t>
    </dgm:pt>
    <dgm:pt modelId="{BA1B0C4D-7882-4728-9383-6DA05E3C35EA}" type="pres">
      <dgm:prSet presAssocID="{AE8ADF94-BD1D-4E6F-8D2E-65DC3D1DF82D}" presName="parentText" presStyleLbl="node1" presStyleIdx="1" presStyleCnt="5">
        <dgm:presLayoutVars>
          <dgm:chMax val="0"/>
          <dgm:bulletEnabled val="1"/>
        </dgm:presLayoutVars>
      </dgm:prSet>
      <dgm:spPr/>
      <dgm:t>
        <a:bodyPr/>
        <a:lstStyle/>
        <a:p>
          <a:endParaRPr lang="en-PH"/>
        </a:p>
      </dgm:t>
    </dgm:pt>
    <dgm:pt modelId="{B885BBB0-AF3A-4B6C-8389-A34871636537}" type="pres">
      <dgm:prSet presAssocID="{AE8ADF94-BD1D-4E6F-8D2E-65DC3D1DF82D}" presName="negativeSpace" presStyleCnt="0"/>
      <dgm:spPr/>
    </dgm:pt>
    <dgm:pt modelId="{24E4F7D7-C4ED-42E6-9B18-6AC8D1E43266}" type="pres">
      <dgm:prSet presAssocID="{AE8ADF94-BD1D-4E6F-8D2E-65DC3D1DF82D}" presName="childText" presStyleLbl="conFgAcc1" presStyleIdx="1" presStyleCnt="5">
        <dgm:presLayoutVars>
          <dgm:bulletEnabled val="1"/>
        </dgm:presLayoutVars>
      </dgm:prSet>
      <dgm:spPr/>
    </dgm:pt>
    <dgm:pt modelId="{96CA1DC0-79C9-4A9B-A3E7-DF2CBCA38BC8}" type="pres">
      <dgm:prSet presAssocID="{21E63DF4-1A4E-4FC7-A16C-BAAA37494E99}" presName="spaceBetweenRectangles" presStyleCnt="0"/>
      <dgm:spPr/>
    </dgm:pt>
    <dgm:pt modelId="{58FB9D77-133A-4073-BA65-4ABB006CD5A9}" type="pres">
      <dgm:prSet presAssocID="{6B33980E-06E7-450C-B78C-78D1085A75E7}" presName="parentLin" presStyleCnt="0"/>
      <dgm:spPr/>
    </dgm:pt>
    <dgm:pt modelId="{03D2520F-B564-4104-B855-5A0C6FDFB37D}" type="pres">
      <dgm:prSet presAssocID="{6B33980E-06E7-450C-B78C-78D1085A75E7}" presName="parentLeftMargin" presStyleLbl="node1" presStyleIdx="1" presStyleCnt="5"/>
      <dgm:spPr/>
      <dgm:t>
        <a:bodyPr/>
        <a:lstStyle/>
        <a:p>
          <a:endParaRPr lang="en-PH"/>
        </a:p>
      </dgm:t>
    </dgm:pt>
    <dgm:pt modelId="{F2D2BE26-CACF-4E79-B303-232A6F623F32}" type="pres">
      <dgm:prSet presAssocID="{6B33980E-06E7-450C-B78C-78D1085A75E7}" presName="parentText" presStyleLbl="node1" presStyleIdx="2" presStyleCnt="5">
        <dgm:presLayoutVars>
          <dgm:chMax val="0"/>
          <dgm:bulletEnabled val="1"/>
        </dgm:presLayoutVars>
      </dgm:prSet>
      <dgm:spPr/>
      <dgm:t>
        <a:bodyPr/>
        <a:lstStyle/>
        <a:p>
          <a:endParaRPr lang="en-PH"/>
        </a:p>
      </dgm:t>
    </dgm:pt>
    <dgm:pt modelId="{78461C38-5F49-416F-A8EA-865564DFD2B5}" type="pres">
      <dgm:prSet presAssocID="{6B33980E-06E7-450C-B78C-78D1085A75E7}" presName="negativeSpace" presStyleCnt="0"/>
      <dgm:spPr/>
    </dgm:pt>
    <dgm:pt modelId="{EBFE638C-6BF6-46F2-B69F-AA5A71C4298F}" type="pres">
      <dgm:prSet presAssocID="{6B33980E-06E7-450C-B78C-78D1085A75E7}" presName="childText" presStyleLbl="conFgAcc1" presStyleIdx="2" presStyleCnt="5">
        <dgm:presLayoutVars>
          <dgm:bulletEnabled val="1"/>
        </dgm:presLayoutVars>
      </dgm:prSet>
      <dgm:spPr/>
    </dgm:pt>
    <dgm:pt modelId="{EBB5F76D-6F7A-4D38-9C98-A70195A29FBA}" type="pres">
      <dgm:prSet presAssocID="{BB0A60F6-8EF4-43E8-8F12-B4B071CBAD12}" presName="spaceBetweenRectangles" presStyleCnt="0"/>
      <dgm:spPr/>
    </dgm:pt>
    <dgm:pt modelId="{FFBA7D11-2766-4A5B-97A6-8770A1BFD6BC}" type="pres">
      <dgm:prSet presAssocID="{BC4F83A1-620D-4F3B-8FF9-1AA656B021AE}" presName="parentLin" presStyleCnt="0"/>
      <dgm:spPr/>
    </dgm:pt>
    <dgm:pt modelId="{E6EB7D5B-6C4A-499D-876F-EFD62D82FF69}" type="pres">
      <dgm:prSet presAssocID="{BC4F83A1-620D-4F3B-8FF9-1AA656B021AE}" presName="parentLeftMargin" presStyleLbl="node1" presStyleIdx="2" presStyleCnt="5"/>
      <dgm:spPr/>
      <dgm:t>
        <a:bodyPr/>
        <a:lstStyle/>
        <a:p>
          <a:endParaRPr lang="en-PH"/>
        </a:p>
      </dgm:t>
    </dgm:pt>
    <dgm:pt modelId="{222601D0-0D9F-44C1-BEB7-A5C66FE6151D}" type="pres">
      <dgm:prSet presAssocID="{BC4F83A1-620D-4F3B-8FF9-1AA656B021AE}" presName="parentText" presStyleLbl="node1" presStyleIdx="3" presStyleCnt="5">
        <dgm:presLayoutVars>
          <dgm:chMax val="0"/>
          <dgm:bulletEnabled val="1"/>
        </dgm:presLayoutVars>
      </dgm:prSet>
      <dgm:spPr/>
      <dgm:t>
        <a:bodyPr/>
        <a:lstStyle/>
        <a:p>
          <a:endParaRPr lang="en-PH"/>
        </a:p>
      </dgm:t>
    </dgm:pt>
    <dgm:pt modelId="{5422BABE-911D-482F-BD26-529324876668}" type="pres">
      <dgm:prSet presAssocID="{BC4F83A1-620D-4F3B-8FF9-1AA656B021AE}" presName="negativeSpace" presStyleCnt="0"/>
      <dgm:spPr/>
    </dgm:pt>
    <dgm:pt modelId="{3818483B-BF64-4F52-AC0E-95CA735DE8B9}" type="pres">
      <dgm:prSet presAssocID="{BC4F83A1-620D-4F3B-8FF9-1AA656B021AE}" presName="childText" presStyleLbl="conFgAcc1" presStyleIdx="3" presStyleCnt="5">
        <dgm:presLayoutVars>
          <dgm:bulletEnabled val="1"/>
        </dgm:presLayoutVars>
      </dgm:prSet>
      <dgm:spPr/>
    </dgm:pt>
    <dgm:pt modelId="{773C519A-DF64-4C72-986D-3225E243721C}" type="pres">
      <dgm:prSet presAssocID="{6754C359-15AA-49CF-B4EE-A5B918A31DD3}" presName="spaceBetweenRectangles" presStyleCnt="0"/>
      <dgm:spPr/>
    </dgm:pt>
    <dgm:pt modelId="{BB298616-1DE8-493E-9D01-0B92249CD73D}" type="pres">
      <dgm:prSet presAssocID="{27A2B494-0B05-4B45-AB16-C6D2E182B5D4}" presName="parentLin" presStyleCnt="0"/>
      <dgm:spPr/>
    </dgm:pt>
    <dgm:pt modelId="{A51D0BCB-FB3E-4D7F-AD96-B15F89012EC6}" type="pres">
      <dgm:prSet presAssocID="{27A2B494-0B05-4B45-AB16-C6D2E182B5D4}" presName="parentLeftMargin" presStyleLbl="node1" presStyleIdx="3" presStyleCnt="5"/>
      <dgm:spPr/>
      <dgm:t>
        <a:bodyPr/>
        <a:lstStyle/>
        <a:p>
          <a:endParaRPr lang="en-PH"/>
        </a:p>
      </dgm:t>
    </dgm:pt>
    <dgm:pt modelId="{DE026931-F4E9-4C29-BD51-4A941FE1206B}" type="pres">
      <dgm:prSet presAssocID="{27A2B494-0B05-4B45-AB16-C6D2E182B5D4}" presName="parentText" presStyleLbl="node1" presStyleIdx="4" presStyleCnt="5" custScaleX="100711">
        <dgm:presLayoutVars>
          <dgm:chMax val="0"/>
          <dgm:bulletEnabled val="1"/>
        </dgm:presLayoutVars>
      </dgm:prSet>
      <dgm:spPr/>
      <dgm:t>
        <a:bodyPr/>
        <a:lstStyle/>
        <a:p>
          <a:endParaRPr lang="en-PH"/>
        </a:p>
      </dgm:t>
    </dgm:pt>
    <dgm:pt modelId="{088FE163-67FD-4861-AEA5-D9D46FBC8BDF}" type="pres">
      <dgm:prSet presAssocID="{27A2B494-0B05-4B45-AB16-C6D2E182B5D4}" presName="negativeSpace" presStyleCnt="0"/>
      <dgm:spPr/>
    </dgm:pt>
    <dgm:pt modelId="{C6964C82-E7B7-4CDD-A0C8-E414311B277B}" type="pres">
      <dgm:prSet presAssocID="{27A2B494-0B05-4B45-AB16-C6D2E182B5D4}" presName="childText" presStyleLbl="conFgAcc1" presStyleIdx="4" presStyleCnt="5">
        <dgm:presLayoutVars>
          <dgm:bulletEnabled val="1"/>
        </dgm:presLayoutVars>
      </dgm:prSet>
      <dgm:spPr/>
    </dgm:pt>
  </dgm:ptLst>
  <dgm:cxnLst>
    <dgm:cxn modelId="{026FFDF8-66E7-4848-9375-0C25E75099D6}" type="presOf" srcId="{AE8ADF94-BD1D-4E6F-8D2E-65DC3D1DF82D}" destId="{BA1B0C4D-7882-4728-9383-6DA05E3C35EA}" srcOrd="1" destOrd="0" presId="urn:microsoft.com/office/officeart/2005/8/layout/list1"/>
    <dgm:cxn modelId="{AEE90121-0147-4217-BBF6-175B938E0CBC}" type="presOf" srcId="{BC4F83A1-620D-4F3B-8FF9-1AA656B021AE}" destId="{E6EB7D5B-6C4A-499D-876F-EFD62D82FF69}" srcOrd="0" destOrd="0" presId="urn:microsoft.com/office/officeart/2005/8/layout/list1"/>
    <dgm:cxn modelId="{95C2D247-47AB-4714-9F01-39668AA380D4}" srcId="{A5680A8D-ACE5-42F9-B3FE-3E8FA51D88E4}" destId="{27A2B494-0B05-4B45-AB16-C6D2E182B5D4}" srcOrd="4" destOrd="0" parTransId="{3D90DC03-EB59-4470-B3E8-3F61D52FF362}" sibTransId="{2C3E178A-6F8C-41CC-8F8B-534F558D91F6}"/>
    <dgm:cxn modelId="{42431460-6699-43C9-9E82-046CE1B4DE46}" type="presOf" srcId="{27A2B494-0B05-4B45-AB16-C6D2E182B5D4}" destId="{A51D0BCB-FB3E-4D7F-AD96-B15F89012EC6}" srcOrd="0" destOrd="0" presId="urn:microsoft.com/office/officeart/2005/8/layout/list1"/>
    <dgm:cxn modelId="{B9884EE2-2E15-41DD-866D-4BB94E229772}" srcId="{A5680A8D-ACE5-42F9-B3FE-3E8FA51D88E4}" destId="{BC4F83A1-620D-4F3B-8FF9-1AA656B021AE}" srcOrd="3" destOrd="0" parTransId="{4798EFF0-35E4-428C-B2F0-38F3A3EE39CE}" sibTransId="{6754C359-15AA-49CF-B4EE-A5B918A31DD3}"/>
    <dgm:cxn modelId="{7DC9A039-C095-43D3-AEC1-317D3BE59A2D}" type="presOf" srcId="{A5680A8D-ACE5-42F9-B3FE-3E8FA51D88E4}" destId="{9D813AD6-B6FC-48CD-B85A-4D19F6B890AD}" srcOrd="0" destOrd="0" presId="urn:microsoft.com/office/officeart/2005/8/layout/list1"/>
    <dgm:cxn modelId="{11F776FD-1489-49D0-B214-074952E83250}" type="presOf" srcId="{6B33980E-06E7-450C-B78C-78D1085A75E7}" destId="{03D2520F-B564-4104-B855-5A0C6FDFB37D}" srcOrd="0" destOrd="0" presId="urn:microsoft.com/office/officeart/2005/8/layout/list1"/>
    <dgm:cxn modelId="{3605ED27-DC98-4047-AAD9-12B9A53A7838}" srcId="{A5680A8D-ACE5-42F9-B3FE-3E8FA51D88E4}" destId="{1675681C-1414-4F46-BB81-CF9802BB7CC4}" srcOrd="0" destOrd="0" parTransId="{F9A59770-56EB-4D7A-B18A-CE4E303CEA4F}" sibTransId="{077B3B8E-6C17-44C6-AD1D-A6AF702E9329}"/>
    <dgm:cxn modelId="{1CC3292C-8C4F-4BC6-BA0A-F0289D1FECA8}" srcId="{A5680A8D-ACE5-42F9-B3FE-3E8FA51D88E4}" destId="{AE8ADF94-BD1D-4E6F-8D2E-65DC3D1DF82D}" srcOrd="1" destOrd="0" parTransId="{F76B306E-57E3-4975-B949-5400BDA027D8}" sibTransId="{21E63DF4-1A4E-4FC7-A16C-BAAA37494E99}"/>
    <dgm:cxn modelId="{B09B845C-FA8D-45A8-B85F-4DA6C85800B4}" type="presOf" srcId="{BC4F83A1-620D-4F3B-8FF9-1AA656B021AE}" destId="{222601D0-0D9F-44C1-BEB7-A5C66FE6151D}" srcOrd="1" destOrd="0" presId="urn:microsoft.com/office/officeart/2005/8/layout/list1"/>
    <dgm:cxn modelId="{25142F0A-3699-4F05-8B6E-19CC7624DD41}" type="presOf" srcId="{AE8ADF94-BD1D-4E6F-8D2E-65DC3D1DF82D}" destId="{359D2B34-9606-4BEB-A2FC-7A11C168DBE6}" srcOrd="0" destOrd="0" presId="urn:microsoft.com/office/officeart/2005/8/layout/list1"/>
    <dgm:cxn modelId="{6C479483-C0FF-4C5D-BB29-6FF1037CAE4D}" type="presOf" srcId="{6B33980E-06E7-450C-B78C-78D1085A75E7}" destId="{F2D2BE26-CACF-4E79-B303-232A6F623F32}" srcOrd="1" destOrd="0" presId="urn:microsoft.com/office/officeart/2005/8/layout/list1"/>
    <dgm:cxn modelId="{5682C106-3804-4F3B-A43B-EA675B52333E}" type="presOf" srcId="{1675681C-1414-4F46-BB81-CF9802BB7CC4}" destId="{2B5B4E11-68ED-48A1-8AF3-863B0BAC884F}" srcOrd="0" destOrd="0" presId="urn:microsoft.com/office/officeart/2005/8/layout/list1"/>
    <dgm:cxn modelId="{B6C1DD4B-7912-4F4D-A023-AD3A32F1F57B}" type="presOf" srcId="{27A2B494-0B05-4B45-AB16-C6D2E182B5D4}" destId="{DE026931-F4E9-4C29-BD51-4A941FE1206B}" srcOrd="1" destOrd="0" presId="urn:microsoft.com/office/officeart/2005/8/layout/list1"/>
    <dgm:cxn modelId="{75EF8451-D258-429F-A8E1-70EDDF71020A}" type="presOf" srcId="{1675681C-1414-4F46-BB81-CF9802BB7CC4}" destId="{1A69FE8A-DD47-49B1-AD5B-68FCF2A8AA02}" srcOrd="1" destOrd="0" presId="urn:microsoft.com/office/officeart/2005/8/layout/list1"/>
    <dgm:cxn modelId="{CCC2F56D-D888-4B09-8C2E-9716F2865007}" srcId="{A5680A8D-ACE5-42F9-B3FE-3E8FA51D88E4}" destId="{6B33980E-06E7-450C-B78C-78D1085A75E7}" srcOrd="2" destOrd="0" parTransId="{D37A571E-26F9-4E1B-B0BD-E3478BC18D63}" sibTransId="{BB0A60F6-8EF4-43E8-8F12-B4B071CBAD12}"/>
    <dgm:cxn modelId="{49961FB3-065A-4221-82B5-19F1F2FEEA64}" type="presParOf" srcId="{9D813AD6-B6FC-48CD-B85A-4D19F6B890AD}" destId="{42680915-ACCE-471D-A735-3432AF7A25F9}" srcOrd="0" destOrd="0" presId="urn:microsoft.com/office/officeart/2005/8/layout/list1"/>
    <dgm:cxn modelId="{612FBCD8-A92F-4E81-90C5-3F6F1652D219}" type="presParOf" srcId="{42680915-ACCE-471D-A735-3432AF7A25F9}" destId="{2B5B4E11-68ED-48A1-8AF3-863B0BAC884F}" srcOrd="0" destOrd="0" presId="urn:microsoft.com/office/officeart/2005/8/layout/list1"/>
    <dgm:cxn modelId="{AAD69912-E311-4899-96C2-D45735AD5D94}" type="presParOf" srcId="{42680915-ACCE-471D-A735-3432AF7A25F9}" destId="{1A69FE8A-DD47-49B1-AD5B-68FCF2A8AA02}" srcOrd="1" destOrd="0" presId="urn:microsoft.com/office/officeart/2005/8/layout/list1"/>
    <dgm:cxn modelId="{BB1BA00D-A963-4757-86E5-A47922E4A8C2}" type="presParOf" srcId="{9D813AD6-B6FC-48CD-B85A-4D19F6B890AD}" destId="{81AB8859-DCF9-4C87-8C44-C988687D228C}" srcOrd="1" destOrd="0" presId="urn:microsoft.com/office/officeart/2005/8/layout/list1"/>
    <dgm:cxn modelId="{7A14500D-B194-406D-B26F-14D107F425FF}" type="presParOf" srcId="{9D813AD6-B6FC-48CD-B85A-4D19F6B890AD}" destId="{8B693FA5-7DB5-4EA1-9F9F-9188FE8C2B7E}" srcOrd="2" destOrd="0" presId="urn:microsoft.com/office/officeart/2005/8/layout/list1"/>
    <dgm:cxn modelId="{61C26CEA-8C4D-44AA-8382-6C25ADD0B151}" type="presParOf" srcId="{9D813AD6-B6FC-48CD-B85A-4D19F6B890AD}" destId="{4A86F3EC-83A5-4B2F-9E42-AB9795F4D6AF}" srcOrd="3" destOrd="0" presId="urn:microsoft.com/office/officeart/2005/8/layout/list1"/>
    <dgm:cxn modelId="{D717B9F7-3AA3-4BEC-A6B8-125EC32F5808}" type="presParOf" srcId="{9D813AD6-B6FC-48CD-B85A-4D19F6B890AD}" destId="{E5F678C9-FC80-4A8E-A564-F2A964B97B1B}" srcOrd="4" destOrd="0" presId="urn:microsoft.com/office/officeart/2005/8/layout/list1"/>
    <dgm:cxn modelId="{B30E75BF-7DAD-4F60-9FDE-215523BAAB95}" type="presParOf" srcId="{E5F678C9-FC80-4A8E-A564-F2A964B97B1B}" destId="{359D2B34-9606-4BEB-A2FC-7A11C168DBE6}" srcOrd="0" destOrd="0" presId="urn:microsoft.com/office/officeart/2005/8/layout/list1"/>
    <dgm:cxn modelId="{579CF30A-47D6-4A40-966A-1D0CA3E40626}" type="presParOf" srcId="{E5F678C9-FC80-4A8E-A564-F2A964B97B1B}" destId="{BA1B0C4D-7882-4728-9383-6DA05E3C35EA}" srcOrd="1" destOrd="0" presId="urn:microsoft.com/office/officeart/2005/8/layout/list1"/>
    <dgm:cxn modelId="{AF915C6E-A1D0-4103-9488-24893D80D269}" type="presParOf" srcId="{9D813AD6-B6FC-48CD-B85A-4D19F6B890AD}" destId="{B885BBB0-AF3A-4B6C-8389-A34871636537}" srcOrd="5" destOrd="0" presId="urn:microsoft.com/office/officeart/2005/8/layout/list1"/>
    <dgm:cxn modelId="{6F05720F-B5F2-4AF0-B3A0-15943B508621}" type="presParOf" srcId="{9D813AD6-B6FC-48CD-B85A-4D19F6B890AD}" destId="{24E4F7D7-C4ED-42E6-9B18-6AC8D1E43266}" srcOrd="6" destOrd="0" presId="urn:microsoft.com/office/officeart/2005/8/layout/list1"/>
    <dgm:cxn modelId="{08D2CD0A-BD92-4789-9C13-D47531C2C591}" type="presParOf" srcId="{9D813AD6-B6FC-48CD-B85A-4D19F6B890AD}" destId="{96CA1DC0-79C9-4A9B-A3E7-DF2CBCA38BC8}" srcOrd="7" destOrd="0" presId="urn:microsoft.com/office/officeart/2005/8/layout/list1"/>
    <dgm:cxn modelId="{FE97E9C1-3DBF-40A6-B783-600677D43052}" type="presParOf" srcId="{9D813AD6-B6FC-48CD-B85A-4D19F6B890AD}" destId="{58FB9D77-133A-4073-BA65-4ABB006CD5A9}" srcOrd="8" destOrd="0" presId="urn:microsoft.com/office/officeart/2005/8/layout/list1"/>
    <dgm:cxn modelId="{EADD0A55-8612-4925-9968-CE7FC4D20023}" type="presParOf" srcId="{58FB9D77-133A-4073-BA65-4ABB006CD5A9}" destId="{03D2520F-B564-4104-B855-5A0C6FDFB37D}" srcOrd="0" destOrd="0" presId="urn:microsoft.com/office/officeart/2005/8/layout/list1"/>
    <dgm:cxn modelId="{4F933A1A-752B-478A-989B-63E6E99B4FA1}" type="presParOf" srcId="{58FB9D77-133A-4073-BA65-4ABB006CD5A9}" destId="{F2D2BE26-CACF-4E79-B303-232A6F623F32}" srcOrd="1" destOrd="0" presId="urn:microsoft.com/office/officeart/2005/8/layout/list1"/>
    <dgm:cxn modelId="{70473E0A-8A2A-484D-85EB-F3AD2D118D3F}" type="presParOf" srcId="{9D813AD6-B6FC-48CD-B85A-4D19F6B890AD}" destId="{78461C38-5F49-416F-A8EA-865564DFD2B5}" srcOrd="9" destOrd="0" presId="urn:microsoft.com/office/officeart/2005/8/layout/list1"/>
    <dgm:cxn modelId="{40D718F3-9333-4C7D-8D9F-A7C76C5880F4}" type="presParOf" srcId="{9D813AD6-B6FC-48CD-B85A-4D19F6B890AD}" destId="{EBFE638C-6BF6-46F2-B69F-AA5A71C4298F}" srcOrd="10" destOrd="0" presId="urn:microsoft.com/office/officeart/2005/8/layout/list1"/>
    <dgm:cxn modelId="{F20CB925-1C4F-4740-BC38-1FBF0F3B2E19}" type="presParOf" srcId="{9D813AD6-B6FC-48CD-B85A-4D19F6B890AD}" destId="{EBB5F76D-6F7A-4D38-9C98-A70195A29FBA}" srcOrd="11" destOrd="0" presId="urn:microsoft.com/office/officeart/2005/8/layout/list1"/>
    <dgm:cxn modelId="{8843B599-1D4D-4E97-BA1F-2E2BFCF0287A}" type="presParOf" srcId="{9D813AD6-B6FC-48CD-B85A-4D19F6B890AD}" destId="{FFBA7D11-2766-4A5B-97A6-8770A1BFD6BC}" srcOrd="12" destOrd="0" presId="urn:microsoft.com/office/officeart/2005/8/layout/list1"/>
    <dgm:cxn modelId="{BFE6EE65-0733-4727-96FB-4DCA7DDF703B}" type="presParOf" srcId="{FFBA7D11-2766-4A5B-97A6-8770A1BFD6BC}" destId="{E6EB7D5B-6C4A-499D-876F-EFD62D82FF69}" srcOrd="0" destOrd="0" presId="urn:microsoft.com/office/officeart/2005/8/layout/list1"/>
    <dgm:cxn modelId="{43E0885B-DA96-42D1-9C01-385867657BD6}" type="presParOf" srcId="{FFBA7D11-2766-4A5B-97A6-8770A1BFD6BC}" destId="{222601D0-0D9F-44C1-BEB7-A5C66FE6151D}" srcOrd="1" destOrd="0" presId="urn:microsoft.com/office/officeart/2005/8/layout/list1"/>
    <dgm:cxn modelId="{04DC3D0A-57EE-4C76-9A5E-49030A0D3B62}" type="presParOf" srcId="{9D813AD6-B6FC-48CD-B85A-4D19F6B890AD}" destId="{5422BABE-911D-482F-BD26-529324876668}" srcOrd="13" destOrd="0" presId="urn:microsoft.com/office/officeart/2005/8/layout/list1"/>
    <dgm:cxn modelId="{B9FA5094-9200-41B6-BB5C-DB048186CF92}" type="presParOf" srcId="{9D813AD6-B6FC-48CD-B85A-4D19F6B890AD}" destId="{3818483B-BF64-4F52-AC0E-95CA735DE8B9}" srcOrd="14" destOrd="0" presId="urn:microsoft.com/office/officeart/2005/8/layout/list1"/>
    <dgm:cxn modelId="{877FA579-B573-48B5-92EC-F17D77491201}" type="presParOf" srcId="{9D813AD6-B6FC-48CD-B85A-4D19F6B890AD}" destId="{773C519A-DF64-4C72-986D-3225E243721C}" srcOrd="15" destOrd="0" presId="urn:microsoft.com/office/officeart/2005/8/layout/list1"/>
    <dgm:cxn modelId="{B72FD509-7C13-4047-A27D-CC80F7B6E83E}" type="presParOf" srcId="{9D813AD6-B6FC-48CD-B85A-4D19F6B890AD}" destId="{BB298616-1DE8-493E-9D01-0B92249CD73D}" srcOrd="16" destOrd="0" presId="urn:microsoft.com/office/officeart/2005/8/layout/list1"/>
    <dgm:cxn modelId="{65DB59CB-D778-4D7C-A2C7-708E85F7EC9B}" type="presParOf" srcId="{BB298616-1DE8-493E-9D01-0B92249CD73D}" destId="{A51D0BCB-FB3E-4D7F-AD96-B15F89012EC6}" srcOrd="0" destOrd="0" presId="urn:microsoft.com/office/officeart/2005/8/layout/list1"/>
    <dgm:cxn modelId="{D8EAD25F-ADD3-4CD2-9A3E-ABC563F5B658}" type="presParOf" srcId="{BB298616-1DE8-493E-9D01-0B92249CD73D}" destId="{DE026931-F4E9-4C29-BD51-4A941FE1206B}" srcOrd="1" destOrd="0" presId="urn:microsoft.com/office/officeart/2005/8/layout/list1"/>
    <dgm:cxn modelId="{1F1805B1-23D5-45B8-B285-E38320BC0256}" type="presParOf" srcId="{9D813AD6-B6FC-48CD-B85A-4D19F6B890AD}" destId="{088FE163-67FD-4861-AEA5-D9D46FBC8BDF}" srcOrd="17" destOrd="0" presId="urn:microsoft.com/office/officeart/2005/8/layout/list1"/>
    <dgm:cxn modelId="{95E447CE-43B0-4FE6-9F27-F09794378C35}" type="presParOf" srcId="{9D813AD6-B6FC-48CD-B85A-4D19F6B890AD}" destId="{C6964C82-E7B7-4CDD-A0C8-E414311B277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6B86CC-A37B-4F03-904B-407ED6C1A1A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PH"/>
        </a:p>
      </dgm:t>
    </dgm:pt>
    <dgm:pt modelId="{12935301-4F4F-4395-BDAD-3848E49C3895}">
      <dgm:prSet phldrT="[Text]"/>
      <dgm:spPr/>
      <dgm:t>
        <a:bodyPr/>
        <a:lstStyle/>
        <a:p>
          <a:r>
            <a:rPr lang="en-PH" b="1" dirty="0" smtClean="0"/>
            <a:t>SOCIAL</a:t>
          </a:r>
          <a:endParaRPr lang="en-PH" b="1" dirty="0"/>
        </a:p>
      </dgm:t>
    </dgm:pt>
    <dgm:pt modelId="{91F12FAF-C711-469E-8AC8-9A530F021E02}" type="parTrans" cxnId="{34A5D715-BCB6-4B96-BE3F-46D49F747AE5}">
      <dgm:prSet/>
      <dgm:spPr/>
      <dgm:t>
        <a:bodyPr/>
        <a:lstStyle/>
        <a:p>
          <a:endParaRPr lang="en-PH"/>
        </a:p>
      </dgm:t>
    </dgm:pt>
    <dgm:pt modelId="{6F1DF26A-D22C-43F2-BFF2-E4B9B3679B5A}" type="sibTrans" cxnId="{34A5D715-BCB6-4B96-BE3F-46D49F747AE5}">
      <dgm:prSet/>
      <dgm:spPr/>
      <dgm:t>
        <a:bodyPr/>
        <a:lstStyle/>
        <a:p>
          <a:endParaRPr lang="en-PH"/>
        </a:p>
      </dgm:t>
    </dgm:pt>
    <dgm:pt modelId="{5534195C-A786-4F59-921B-9EC95DB746E3}">
      <dgm:prSet phldrT="[Text]" custT="1"/>
      <dgm:spPr/>
      <dgm:t>
        <a:bodyPr/>
        <a:lstStyle/>
        <a:p>
          <a:r>
            <a:rPr lang="en-PH" sz="2100" dirty="0" smtClean="0"/>
            <a:t>Social Development Committee</a:t>
          </a:r>
          <a:endParaRPr lang="en-PH" sz="2100" dirty="0"/>
        </a:p>
      </dgm:t>
    </dgm:pt>
    <dgm:pt modelId="{54E26674-81A4-4EE2-831A-51A3B30A0E50}" type="parTrans" cxnId="{E4B91C93-6167-4E71-890B-072322C0F5F9}">
      <dgm:prSet/>
      <dgm:spPr/>
      <dgm:t>
        <a:bodyPr/>
        <a:lstStyle/>
        <a:p>
          <a:endParaRPr lang="en-PH"/>
        </a:p>
      </dgm:t>
    </dgm:pt>
    <dgm:pt modelId="{2E1AA73B-8E7A-4B32-BF95-D072045C5196}" type="sibTrans" cxnId="{E4B91C93-6167-4E71-890B-072322C0F5F9}">
      <dgm:prSet/>
      <dgm:spPr/>
      <dgm:t>
        <a:bodyPr/>
        <a:lstStyle/>
        <a:p>
          <a:endParaRPr lang="en-PH"/>
        </a:p>
      </dgm:t>
    </dgm:pt>
    <dgm:pt modelId="{19374E6B-476F-4967-B8D0-3B5955B6040D}">
      <dgm:prSet phldrT="[Text]" custT="1"/>
      <dgm:spPr/>
      <dgm:t>
        <a:bodyPr/>
        <a:lstStyle/>
        <a:p>
          <a:r>
            <a:rPr lang="en-PH" sz="2100" dirty="0" smtClean="0"/>
            <a:t>Multi-</a:t>
          </a:r>
          <a:r>
            <a:rPr lang="en-PH" sz="2100" dirty="0" err="1" smtClean="0"/>
            <a:t>sectoral</a:t>
          </a:r>
          <a:r>
            <a:rPr lang="en-PH" sz="2100" dirty="0" smtClean="0"/>
            <a:t> Committee on International Human Development Commitments</a:t>
          </a:r>
          <a:endParaRPr lang="en-PH" sz="2100" dirty="0"/>
        </a:p>
      </dgm:t>
    </dgm:pt>
    <dgm:pt modelId="{AD3EBB13-2325-4AB5-A83D-F8ED1D39933C}" type="parTrans" cxnId="{E8EFFCF7-77E0-4EF1-8D72-026CDA3463FA}">
      <dgm:prSet/>
      <dgm:spPr/>
      <dgm:t>
        <a:bodyPr/>
        <a:lstStyle/>
        <a:p>
          <a:endParaRPr lang="en-PH"/>
        </a:p>
      </dgm:t>
    </dgm:pt>
    <dgm:pt modelId="{1030E267-4EE2-4B61-97B0-3147CA476084}" type="sibTrans" cxnId="{E8EFFCF7-77E0-4EF1-8D72-026CDA3463FA}">
      <dgm:prSet/>
      <dgm:spPr/>
      <dgm:t>
        <a:bodyPr/>
        <a:lstStyle/>
        <a:p>
          <a:endParaRPr lang="en-PH"/>
        </a:p>
      </dgm:t>
    </dgm:pt>
    <dgm:pt modelId="{FC73C5CE-CA6C-4429-88B0-14B7045ABAEA}">
      <dgm:prSet phldrT="[Text]"/>
      <dgm:spPr/>
      <dgm:t>
        <a:bodyPr/>
        <a:lstStyle/>
        <a:p>
          <a:r>
            <a:rPr lang="en-PH" b="1" dirty="0" smtClean="0"/>
            <a:t>ENVIRONMENTAL</a:t>
          </a:r>
          <a:endParaRPr lang="en-PH" b="1" dirty="0"/>
        </a:p>
      </dgm:t>
    </dgm:pt>
    <dgm:pt modelId="{49C76C88-3D8B-4FCB-9260-F4058BFA556A}" type="parTrans" cxnId="{344FFB45-0DEA-4DE4-8346-3FED8D9E9FE9}">
      <dgm:prSet/>
      <dgm:spPr/>
      <dgm:t>
        <a:bodyPr/>
        <a:lstStyle/>
        <a:p>
          <a:endParaRPr lang="en-PH"/>
        </a:p>
      </dgm:t>
    </dgm:pt>
    <dgm:pt modelId="{C3B961C1-9151-49A3-A962-9987FB1696FC}" type="sibTrans" cxnId="{344FFB45-0DEA-4DE4-8346-3FED8D9E9FE9}">
      <dgm:prSet/>
      <dgm:spPr/>
      <dgm:t>
        <a:bodyPr/>
        <a:lstStyle/>
        <a:p>
          <a:endParaRPr lang="en-PH"/>
        </a:p>
      </dgm:t>
    </dgm:pt>
    <dgm:pt modelId="{04D9DFC0-A2AF-4B21-941E-F026B2A266E0}">
      <dgm:prSet phldrT="[Text]" custT="1"/>
      <dgm:spPr/>
      <dgm:t>
        <a:bodyPr/>
        <a:lstStyle/>
        <a:p>
          <a:r>
            <a:rPr lang="en-PH" sz="2100" dirty="0" smtClean="0"/>
            <a:t>Philippine Council for Sustainable Development</a:t>
          </a:r>
          <a:endParaRPr lang="en-PH" sz="2100" dirty="0"/>
        </a:p>
      </dgm:t>
    </dgm:pt>
    <dgm:pt modelId="{EB9F7D58-C943-4BF9-84A4-0AC587219F8E}" type="parTrans" cxnId="{4927D31B-A72F-4294-93AD-BD18FA859747}">
      <dgm:prSet/>
      <dgm:spPr/>
      <dgm:t>
        <a:bodyPr/>
        <a:lstStyle/>
        <a:p>
          <a:endParaRPr lang="en-PH"/>
        </a:p>
      </dgm:t>
    </dgm:pt>
    <dgm:pt modelId="{99A60655-63C8-43B5-B879-38320765C273}" type="sibTrans" cxnId="{4927D31B-A72F-4294-93AD-BD18FA859747}">
      <dgm:prSet/>
      <dgm:spPr/>
      <dgm:t>
        <a:bodyPr/>
        <a:lstStyle/>
        <a:p>
          <a:endParaRPr lang="en-PH"/>
        </a:p>
      </dgm:t>
    </dgm:pt>
    <dgm:pt modelId="{0C32641F-24CE-4C74-8351-D08A0BA8619F}">
      <dgm:prSet phldrT="[Text]"/>
      <dgm:spPr/>
      <dgm:t>
        <a:bodyPr/>
        <a:lstStyle/>
        <a:p>
          <a:r>
            <a:rPr lang="en-PH" b="1" dirty="0" smtClean="0"/>
            <a:t>ECONOMIC</a:t>
          </a:r>
          <a:endParaRPr lang="en-PH" b="1" dirty="0"/>
        </a:p>
      </dgm:t>
    </dgm:pt>
    <dgm:pt modelId="{4F8E33AA-2FB4-4C83-9960-D88DCBCC0155}" type="parTrans" cxnId="{7AC1952E-6A25-4EB5-A7C3-67CAE3025F3F}">
      <dgm:prSet/>
      <dgm:spPr/>
      <dgm:t>
        <a:bodyPr/>
        <a:lstStyle/>
        <a:p>
          <a:endParaRPr lang="en-PH"/>
        </a:p>
      </dgm:t>
    </dgm:pt>
    <dgm:pt modelId="{DCE2CA5E-12EA-41E8-BFF6-78C780EB3432}" type="sibTrans" cxnId="{7AC1952E-6A25-4EB5-A7C3-67CAE3025F3F}">
      <dgm:prSet/>
      <dgm:spPr/>
      <dgm:t>
        <a:bodyPr/>
        <a:lstStyle/>
        <a:p>
          <a:endParaRPr lang="en-PH"/>
        </a:p>
      </dgm:t>
    </dgm:pt>
    <dgm:pt modelId="{2DFDBC18-5570-475F-A7E9-3E0B5FD52E2B}">
      <dgm:prSet phldrT="[Text]"/>
      <dgm:spPr/>
      <dgm:t>
        <a:bodyPr/>
        <a:lstStyle/>
        <a:p>
          <a:r>
            <a:rPr lang="en-PH" dirty="0" smtClean="0"/>
            <a:t>Cabinet Cluster on Economic Development</a:t>
          </a:r>
          <a:endParaRPr lang="en-PH" dirty="0"/>
        </a:p>
      </dgm:t>
    </dgm:pt>
    <dgm:pt modelId="{0AF47B60-D5F5-4461-9BF8-63B2CC8C8DEF}" type="parTrans" cxnId="{3073431C-5C62-4E27-97E6-FCDAE09707D0}">
      <dgm:prSet/>
      <dgm:spPr/>
      <dgm:t>
        <a:bodyPr/>
        <a:lstStyle/>
        <a:p>
          <a:endParaRPr lang="en-PH"/>
        </a:p>
      </dgm:t>
    </dgm:pt>
    <dgm:pt modelId="{FD93A0A1-7F1F-43C4-872A-6230B5B0B738}" type="sibTrans" cxnId="{3073431C-5C62-4E27-97E6-FCDAE09707D0}">
      <dgm:prSet/>
      <dgm:spPr/>
      <dgm:t>
        <a:bodyPr/>
        <a:lstStyle/>
        <a:p>
          <a:endParaRPr lang="en-PH"/>
        </a:p>
      </dgm:t>
    </dgm:pt>
    <dgm:pt modelId="{F68F09BD-D2F4-40CC-A281-74692492C44C}">
      <dgm:prSet phldrT="[Text]" custT="1"/>
      <dgm:spPr/>
      <dgm:t>
        <a:bodyPr/>
        <a:lstStyle/>
        <a:p>
          <a:r>
            <a:rPr lang="en-PH" sz="2100" dirty="0" smtClean="0"/>
            <a:t>Cabinet Cluster on Human Development and Poverty Reduction</a:t>
          </a:r>
          <a:endParaRPr lang="en-PH" sz="2100" dirty="0"/>
        </a:p>
      </dgm:t>
    </dgm:pt>
    <dgm:pt modelId="{E44C3390-FD24-42F0-9319-423726894807}" type="parTrans" cxnId="{280F7DB3-ECCE-4E41-BF15-13A026F9C134}">
      <dgm:prSet/>
      <dgm:spPr/>
      <dgm:t>
        <a:bodyPr/>
        <a:lstStyle/>
        <a:p>
          <a:endParaRPr lang="en-PH"/>
        </a:p>
      </dgm:t>
    </dgm:pt>
    <dgm:pt modelId="{3ADE92FB-C246-4481-BECE-0C12A8AD3A8A}" type="sibTrans" cxnId="{280F7DB3-ECCE-4E41-BF15-13A026F9C134}">
      <dgm:prSet/>
      <dgm:spPr/>
      <dgm:t>
        <a:bodyPr/>
        <a:lstStyle/>
        <a:p>
          <a:endParaRPr lang="en-PH"/>
        </a:p>
      </dgm:t>
    </dgm:pt>
    <dgm:pt modelId="{AFAAAD7E-C4B0-4E5A-9AA1-BB7998DC137B}">
      <dgm:prSet phldrT="[Text]" custT="1"/>
      <dgm:spPr/>
      <dgm:t>
        <a:bodyPr/>
        <a:lstStyle/>
        <a:p>
          <a:r>
            <a:rPr lang="en-PH" sz="2100" dirty="0" smtClean="0"/>
            <a:t>Cabinet Cluster on Climate Change Adaptation and Mitigation </a:t>
          </a:r>
          <a:endParaRPr lang="en-PH" sz="2100" dirty="0"/>
        </a:p>
      </dgm:t>
    </dgm:pt>
    <dgm:pt modelId="{3C4EF7F2-5A68-467A-96F1-29D66BDD61BE}" type="parTrans" cxnId="{E9A8BBDC-3FF1-49E2-89FE-DD78AD8AEBBA}">
      <dgm:prSet/>
      <dgm:spPr/>
      <dgm:t>
        <a:bodyPr/>
        <a:lstStyle/>
        <a:p>
          <a:endParaRPr lang="en-PH"/>
        </a:p>
      </dgm:t>
    </dgm:pt>
    <dgm:pt modelId="{E777507F-5D22-4AA3-8158-A826F3874076}" type="sibTrans" cxnId="{E9A8BBDC-3FF1-49E2-89FE-DD78AD8AEBBA}">
      <dgm:prSet/>
      <dgm:spPr/>
      <dgm:t>
        <a:bodyPr/>
        <a:lstStyle/>
        <a:p>
          <a:endParaRPr lang="en-PH"/>
        </a:p>
      </dgm:t>
    </dgm:pt>
    <dgm:pt modelId="{0DB1DB04-AAFD-47AB-863D-4E9BA4E05E6B}" type="pres">
      <dgm:prSet presAssocID="{4C6B86CC-A37B-4F03-904B-407ED6C1A1A0}" presName="Name0" presStyleCnt="0">
        <dgm:presLayoutVars>
          <dgm:dir/>
          <dgm:animLvl val="lvl"/>
          <dgm:resizeHandles val="exact"/>
        </dgm:presLayoutVars>
      </dgm:prSet>
      <dgm:spPr/>
      <dgm:t>
        <a:bodyPr/>
        <a:lstStyle/>
        <a:p>
          <a:endParaRPr lang="en-PH"/>
        </a:p>
      </dgm:t>
    </dgm:pt>
    <dgm:pt modelId="{3E178503-8F42-4040-B2BB-02965D38DC01}" type="pres">
      <dgm:prSet presAssocID="{12935301-4F4F-4395-BDAD-3848E49C3895}" presName="composite" presStyleCnt="0"/>
      <dgm:spPr/>
    </dgm:pt>
    <dgm:pt modelId="{E7ECBB56-7A58-4A2B-BF3D-36D4BD280507}" type="pres">
      <dgm:prSet presAssocID="{12935301-4F4F-4395-BDAD-3848E49C3895}" presName="parTx" presStyleLbl="alignNode1" presStyleIdx="0" presStyleCnt="3">
        <dgm:presLayoutVars>
          <dgm:chMax val="0"/>
          <dgm:chPref val="0"/>
          <dgm:bulletEnabled val="1"/>
        </dgm:presLayoutVars>
      </dgm:prSet>
      <dgm:spPr/>
      <dgm:t>
        <a:bodyPr/>
        <a:lstStyle/>
        <a:p>
          <a:endParaRPr lang="en-PH"/>
        </a:p>
      </dgm:t>
    </dgm:pt>
    <dgm:pt modelId="{09C9660C-A715-4BB8-BC68-A57DCCC9951F}" type="pres">
      <dgm:prSet presAssocID="{12935301-4F4F-4395-BDAD-3848E49C3895}" presName="desTx" presStyleLbl="alignAccFollowNode1" presStyleIdx="0" presStyleCnt="3">
        <dgm:presLayoutVars>
          <dgm:bulletEnabled val="1"/>
        </dgm:presLayoutVars>
      </dgm:prSet>
      <dgm:spPr/>
      <dgm:t>
        <a:bodyPr/>
        <a:lstStyle/>
        <a:p>
          <a:endParaRPr lang="en-PH"/>
        </a:p>
      </dgm:t>
    </dgm:pt>
    <dgm:pt modelId="{C89A2F53-BDC3-45D7-BFF8-C0CC641766D8}" type="pres">
      <dgm:prSet presAssocID="{6F1DF26A-D22C-43F2-BFF2-E4B9B3679B5A}" presName="space" presStyleCnt="0"/>
      <dgm:spPr/>
    </dgm:pt>
    <dgm:pt modelId="{B5B53DBE-FDE2-452A-9842-B4BD04D27061}" type="pres">
      <dgm:prSet presAssocID="{FC73C5CE-CA6C-4429-88B0-14B7045ABAEA}" presName="composite" presStyleCnt="0"/>
      <dgm:spPr/>
    </dgm:pt>
    <dgm:pt modelId="{10AE4DE5-5B30-4B8A-867A-97EEC3528B9E}" type="pres">
      <dgm:prSet presAssocID="{FC73C5CE-CA6C-4429-88B0-14B7045ABAEA}" presName="parTx" presStyleLbl="alignNode1" presStyleIdx="1" presStyleCnt="3">
        <dgm:presLayoutVars>
          <dgm:chMax val="0"/>
          <dgm:chPref val="0"/>
          <dgm:bulletEnabled val="1"/>
        </dgm:presLayoutVars>
      </dgm:prSet>
      <dgm:spPr/>
      <dgm:t>
        <a:bodyPr/>
        <a:lstStyle/>
        <a:p>
          <a:endParaRPr lang="en-PH"/>
        </a:p>
      </dgm:t>
    </dgm:pt>
    <dgm:pt modelId="{A5A0DDFD-3402-4602-ADE2-A7FAC505F373}" type="pres">
      <dgm:prSet presAssocID="{FC73C5CE-CA6C-4429-88B0-14B7045ABAEA}" presName="desTx" presStyleLbl="alignAccFollowNode1" presStyleIdx="1" presStyleCnt="3">
        <dgm:presLayoutVars>
          <dgm:bulletEnabled val="1"/>
        </dgm:presLayoutVars>
      </dgm:prSet>
      <dgm:spPr/>
      <dgm:t>
        <a:bodyPr/>
        <a:lstStyle/>
        <a:p>
          <a:endParaRPr lang="en-PH"/>
        </a:p>
      </dgm:t>
    </dgm:pt>
    <dgm:pt modelId="{1E2F60AD-1A31-48C8-A7D1-F5FEA82AF6F4}" type="pres">
      <dgm:prSet presAssocID="{C3B961C1-9151-49A3-A962-9987FB1696FC}" presName="space" presStyleCnt="0"/>
      <dgm:spPr/>
    </dgm:pt>
    <dgm:pt modelId="{D6619247-E2C9-417C-B968-1A49E61813FA}" type="pres">
      <dgm:prSet presAssocID="{0C32641F-24CE-4C74-8351-D08A0BA8619F}" presName="composite" presStyleCnt="0"/>
      <dgm:spPr/>
    </dgm:pt>
    <dgm:pt modelId="{7852EC48-FD54-4698-99AA-394F60B73DBC}" type="pres">
      <dgm:prSet presAssocID="{0C32641F-24CE-4C74-8351-D08A0BA8619F}" presName="parTx" presStyleLbl="alignNode1" presStyleIdx="2" presStyleCnt="3">
        <dgm:presLayoutVars>
          <dgm:chMax val="0"/>
          <dgm:chPref val="0"/>
          <dgm:bulletEnabled val="1"/>
        </dgm:presLayoutVars>
      </dgm:prSet>
      <dgm:spPr/>
      <dgm:t>
        <a:bodyPr/>
        <a:lstStyle/>
        <a:p>
          <a:endParaRPr lang="en-PH"/>
        </a:p>
      </dgm:t>
    </dgm:pt>
    <dgm:pt modelId="{52DDEFF5-B1B9-46D4-814B-2AF49AC833F8}" type="pres">
      <dgm:prSet presAssocID="{0C32641F-24CE-4C74-8351-D08A0BA8619F}" presName="desTx" presStyleLbl="alignAccFollowNode1" presStyleIdx="2" presStyleCnt="3">
        <dgm:presLayoutVars>
          <dgm:bulletEnabled val="1"/>
        </dgm:presLayoutVars>
      </dgm:prSet>
      <dgm:spPr/>
      <dgm:t>
        <a:bodyPr/>
        <a:lstStyle/>
        <a:p>
          <a:endParaRPr lang="en-PH"/>
        </a:p>
      </dgm:t>
    </dgm:pt>
  </dgm:ptLst>
  <dgm:cxnLst>
    <dgm:cxn modelId="{E8EFFCF7-77E0-4EF1-8D72-026CDA3463FA}" srcId="{12935301-4F4F-4395-BDAD-3848E49C3895}" destId="{19374E6B-476F-4967-B8D0-3B5955B6040D}" srcOrd="2" destOrd="0" parTransId="{AD3EBB13-2325-4AB5-A83D-F8ED1D39933C}" sibTransId="{1030E267-4EE2-4B61-97B0-3147CA476084}"/>
    <dgm:cxn modelId="{B9050353-B6AE-4842-A106-C4E16A2847D8}" type="presOf" srcId="{04D9DFC0-A2AF-4B21-941E-F026B2A266E0}" destId="{A5A0DDFD-3402-4602-ADE2-A7FAC505F373}" srcOrd="0" destOrd="1" presId="urn:microsoft.com/office/officeart/2005/8/layout/hList1"/>
    <dgm:cxn modelId="{4981335D-5160-4597-A039-BC812C487002}" type="presOf" srcId="{12935301-4F4F-4395-BDAD-3848E49C3895}" destId="{E7ECBB56-7A58-4A2B-BF3D-36D4BD280507}" srcOrd="0" destOrd="0" presId="urn:microsoft.com/office/officeart/2005/8/layout/hList1"/>
    <dgm:cxn modelId="{344FFB45-0DEA-4DE4-8346-3FED8D9E9FE9}" srcId="{4C6B86CC-A37B-4F03-904B-407ED6C1A1A0}" destId="{FC73C5CE-CA6C-4429-88B0-14B7045ABAEA}" srcOrd="1" destOrd="0" parTransId="{49C76C88-3D8B-4FCB-9260-F4058BFA556A}" sibTransId="{C3B961C1-9151-49A3-A962-9987FB1696FC}"/>
    <dgm:cxn modelId="{4927D31B-A72F-4294-93AD-BD18FA859747}" srcId="{FC73C5CE-CA6C-4429-88B0-14B7045ABAEA}" destId="{04D9DFC0-A2AF-4B21-941E-F026B2A266E0}" srcOrd="1" destOrd="0" parTransId="{EB9F7D58-C943-4BF9-84A4-0AC587219F8E}" sibTransId="{99A60655-63C8-43B5-B879-38320765C273}"/>
    <dgm:cxn modelId="{85F99549-B09B-45C1-BB8C-5F491D71A794}" type="presOf" srcId="{FC73C5CE-CA6C-4429-88B0-14B7045ABAEA}" destId="{10AE4DE5-5B30-4B8A-867A-97EEC3528B9E}" srcOrd="0" destOrd="0" presId="urn:microsoft.com/office/officeart/2005/8/layout/hList1"/>
    <dgm:cxn modelId="{E9A8BBDC-3FF1-49E2-89FE-DD78AD8AEBBA}" srcId="{FC73C5CE-CA6C-4429-88B0-14B7045ABAEA}" destId="{AFAAAD7E-C4B0-4E5A-9AA1-BB7998DC137B}" srcOrd="0" destOrd="0" parTransId="{3C4EF7F2-5A68-467A-96F1-29D66BDD61BE}" sibTransId="{E777507F-5D22-4AA3-8158-A826F3874076}"/>
    <dgm:cxn modelId="{80222A0B-BC24-4435-9138-1677DD6D7D8B}" type="presOf" srcId="{F68F09BD-D2F4-40CC-A281-74692492C44C}" destId="{09C9660C-A715-4BB8-BC68-A57DCCC9951F}" srcOrd="0" destOrd="0" presId="urn:microsoft.com/office/officeart/2005/8/layout/hList1"/>
    <dgm:cxn modelId="{7AC1952E-6A25-4EB5-A7C3-67CAE3025F3F}" srcId="{4C6B86CC-A37B-4F03-904B-407ED6C1A1A0}" destId="{0C32641F-24CE-4C74-8351-D08A0BA8619F}" srcOrd="2" destOrd="0" parTransId="{4F8E33AA-2FB4-4C83-9960-D88DCBCC0155}" sibTransId="{DCE2CA5E-12EA-41E8-BFF6-78C780EB3432}"/>
    <dgm:cxn modelId="{1232EBBD-B6A5-4E0C-A4BD-B411E1CBC542}" type="presOf" srcId="{0C32641F-24CE-4C74-8351-D08A0BA8619F}" destId="{7852EC48-FD54-4698-99AA-394F60B73DBC}" srcOrd="0" destOrd="0" presId="urn:microsoft.com/office/officeart/2005/8/layout/hList1"/>
    <dgm:cxn modelId="{638BD674-B407-4355-9BF1-434E735439FF}" type="presOf" srcId="{4C6B86CC-A37B-4F03-904B-407ED6C1A1A0}" destId="{0DB1DB04-AAFD-47AB-863D-4E9BA4E05E6B}" srcOrd="0" destOrd="0" presId="urn:microsoft.com/office/officeart/2005/8/layout/hList1"/>
    <dgm:cxn modelId="{838C5E50-67DE-44D0-A1AC-D35D53F65EAD}" type="presOf" srcId="{19374E6B-476F-4967-B8D0-3B5955B6040D}" destId="{09C9660C-A715-4BB8-BC68-A57DCCC9951F}" srcOrd="0" destOrd="2" presId="urn:microsoft.com/office/officeart/2005/8/layout/hList1"/>
    <dgm:cxn modelId="{3073431C-5C62-4E27-97E6-FCDAE09707D0}" srcId="{0C32641F-24CE-4C74-8351-D08A0BA8619F}" destId="{2DFDBC18-5570-475F-A7E9-3E0B5FD52E2B}" srcOrd="0" destOrd="0" parTransId="{0AF47B60-D5F5-4461-9BF8-63B2CC8C8DEF}" sibTransId="{FD93A0A1-7F1F-43C4-872A-6230B5B0B738}"/>
    <dgm:cxn modelId="{E4B91C93-6167-4E71-890B-072322C0F5F9}" srcId="{12935301-4F4F-4395-BDAD-3848E49C3895}" destId="{5534195C-A786-4F59-921B-9EC95DB746E3}" srcOrd="1" destOrd="0" parTransId="{54E26674-81A4-4EE2-831A-51A3B30A0E50}" sibTransId="{2E1AA73B-8E7A-4B32-BF95-D072045C5196}"/>
    <dgm:cxn modelId="{F681597A-FA45-422D-AFB1-5D2BDBA4091B}" type="presOf" srcId="{5534195C-A786-4F59-921B-9EC95DB746E3}" destId="{09C9660C-A715-4BB8-BC68-A57DCCC9951F}" srcOrd="0" destOrd="1" presId="urn:microsoft.com/office/officeart/2005/8/layout/hList1"/>
    <dgm:cxn modelId="{34A5D715-BCB6-4B96-BE3F-46D49F747AE5}" srcId="{4C6B86CC-A37B-4F03-904B-407ED6C1A1A0}" destId="{12935301-4F4F-4395-BDAD-3848E49C3895}" srcOrd="0" destOrd="0" parTransId="{91F12FAF-C711-469E-8AC8-9A530F021E02}" sibTransId="{6F1DF26A-D22C-43F2-BFF2-E4B9B3679B5A}"/>
    <dgm:cxn modelId="{280F7DB3-ECCE-4E41-BF15-13A026F9C134}" srcId="{12935301-4F4F-4395-BDAD-3848E49C3895}" destId="{F68F09BD-D2F4-40CC-A281-74692492C44C}" srcOrd="0" destOrd="0" parTransId="{E44C3390-FD24-42F0-9319-423726894807}" sibTransId="{3ADE92FB-C246-4481-BECE-0C12A8AD3A8A}"/>
    <dgm:cxn modelId="{91BFE36C-2F83-44FC-9AEC-6B7DAE3A064B}" type="presOf" srcId="{2DFDBC18-5570-475F-A7E9-3E0B5FD52E2B}" destId="{52DDEFF5-B1B9-46D4-814B-2AF49AC833F8}" srcOrd="0" destOrd="0" presId="urn:microsoft.com/office/officeart/2005/8/layout/hList1"/>
    <dgm:cxn modelId="{101C44FF-62DE-42C6-89B3-41CABAF2698B}" type="presOf" srcId="{AFAAAD7E-C4B0-4E5A-9AA1-BB7998DC137B}" destId="{A5A0DDFD-3402-4602-ADE2-A7FAC505F373}" srcOrd="0" destOrd="0" presId="urn:microsoft.com/office/officeart/2005/8/layout/hList1"/>
    <dgm:cxn modelId="{DC48CA18-2FAE-46B3-8613-5E7CFF4A1F59}" type="presParOf" srcId="{0DB1DB04-AAFD-47AB-863D-4E9BA4E05E6B}" destId="{3E178503-8F42-4040-B2BB-02965D38DC01}" srcOrd="0" destOrd="0" presId="urn:microsoft.com/office/officeart/2005/8/layout/hList1"/>
    <dgm:cxn modelId="{75839FA8-936D-4EFB-9BC6-0704D2DADF4E}" type="presParOf" srcId="{3E178503-8F42-4040-B2BB-02965D38DC01}" destId="{E7ECBB56-7A58-4A2B-BF3D-36D4BD280507}" srcOrd="0" destOrd="0" presId="urn:microsoft.com/office/officeart/2005/8/layout/hList1"/>
    <dgm:cxn modelId="{231EE715-536C-4254-96D2-5D92D2787144}" type="presParOf" srcId="{3E178503-8F42-4040-B2BB-02965D38DC01}" destId="{09C9660C-A715-4BB8-BC68-A57DCCC9951F}" srcOrd="1" destOrd="0" presId="urn:microsoft.com/office/officeart/2005/8/layout/hList1"/>
    <dgm:cxn modelId="{E26DA90A-6F98-406A-BA04-E13EE8A9B007}" type="presParOf" srcId="{0DB1DB04-AAFD-47AB-863D-4E9BA4E05E6B}" destId="{C89A2F53-BDC3-45D7-BFF8-C0CC641766D8}" srcOrd="1" destOrd="0" presId="urn:microsoft.com/office/officeart/2005/8/layout/hList1"/>
    <dgm:cxn modelId="{F6B2D9EF-EFAB-4579-AAF0-61BD9F5FB48B}" type="presParOf" srcId="{0DB1DB04-AAFD-47AB-863D-4E9BA4E05E6B}" destId="{B5B53DBE-FDE2-452A-9842-B4BD04D27061}" srcOrd="2" destOrd="0" presId="urn:microsoft.com/office/officeart/2005/8/layout/hList1"/>
    <dgm:cxn modelId="{834FC865-33B4-4AA1-8363-847E72E828AF}" type="presParOf" srcId="{B5B53DBE-FDE2-452A-9842-B4BD04D27061}" destId="{10AE4DE5-5B30-4B8A-867A-97EEC3528B9E}" srcOrd="0" destOrd="0" presId="urn:microsoft.com/office/officeart/2005/8/layout/hList1"/>
    <dgm:cxn modelId="{880A1D86-DF78-4765-927B-E4815122EA58}" type="presParOf" srcId="{B5B53DBE-FDE2-452A-9842-B4BD04D27061}" destId="{A5A0DDFD-3402-4602-ADE2-A7FAC505F373}" srcOrd="1" destOrd="0" presId="urn:microsoft.com/office/officeart/2005/8/layout/hList1"/>
    <dgm:cxn modelId="{B79CC49D-F660-4B72-85E6-D70B9F548C78}" type="presParOf" srcId="{0DB1DB04-AAFD-47AB-863D-4E9BA4E05E6B}" destId="{1E2F60AD-1A31-48C8-A7D1-F5FEA82AF6F4}" srcOrd="3" destOrd="0" presId="urn:microsoft.com/office/officeart/2005/8/layout/hList1"/>
    <dgm:cxn modelId="{86CA6B57-4E06-40E3-86DA-10593ACCB168}" type="presParOf" srcId="{0DB1DB04-AAFD-47AB-863D-4E9BA4E05E6B}" destId="{D6619247-E2C9-417C-B968-1A49E61813FA}" srcOrd="4" destOrd="0" presId="urn:microsoft.com/office/officeart/2005/8/layout/hList1"/>
    <dgm:cxn modelId="{53DF2867-6D02-407B-A03D-3B8F7C30D7D4}" type="presParOf" srcId="{D6619247-E2C9-417C-B968-1A49E61813FA}" destId="{7852EC48-FD54-4698-99AA-394F60B73DBC}" srcOrd="0" destOrd="0" presId="urn:microsoft.com/office/officeart/2005/8/layout/hList1"/>
    <dgm:cxn modelId="{A3CBBB16-38E9-4FAF-B7DE-D2B2B86D3EE1}" type="presParOf" srcId="{D6619247-E2C9-417C-B968-1A49E61813FA}" destId="{52DDEFF5-B1B9-46D4-814B-2AF49AC833F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93FA5-7DB5-4EA1-9F9F-9188FE8C2B7E}">
      <dsp:nvSpPr>
        <dsp:cNvPr id="0" name=""/>
        <dsp:cNvSpPr/>
      </dsp:nvSpPr>
      <dsp:spPr>
        <a:xfrm>
          <a:off x="0" y="422280"/>
          <a:ext cx="876299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69FE8A-DD47-49B1-AD5B-68FCF2A8AA02}">
      <dsp:nvSpPr>
        <dsp:cNvPr id="0" name=""/>
        <dsp:cNvSpPr/>
      </dsp:nvSpPr>
      <dsp:spPr>
        <a:xfrm>
          <a:off x="438149" y="82800"/>
          <a:ext cx="6134099"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1066800">
            <a:lnSpc>
              <a:spcPct val="90000"/>
            </a:lnSpc>
            <a:spcBef>
              <a:spcPct val="0"/>
            </a:spcBef>
            <a:spcAft>
              <a:spcPct val="35000"/>
            </a:spcAft>
          </a:pPr>
          <a:r>
            <a:rPr lang="en-PH" sz="2400" b="0" kern="1200" dirty="0" smtClean="0">
              <a:latin typeface="Garamond" pitchFamily="18" charset="0"/>
            </a:rPr>
            <a:t>Philippine Priorities on the SDGs</a:t>
          </a:r>
        </a:p>
      </dsp:txBody>
      <dsp:txXfrm>
        <a:off x="471293" y="115944"/>
        <a:ext cx="6067811" cy="612672"/>
      </dsp:txXfrm>
    </dsp:sp>
    <dsp:sp modelId="{24E4F7D7-C4ED-42E6-9B18-6AC8D1E43266}">
      <dsp:nvSpPr>
        <dsp:cNvPr id="0" name=""/>
        <dsp:cNvSpPr/>
      </dsp:nvSpPr>
      <dsp:spPr>
        <a:xfrm>
          <a:off x="0" y="1465560"/>
          <a:ext cx="876299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1B0C4D-7882-4728-9383-6DA05E3C35EA}">
      <dsp:nvSpPr>
        <dsp:cNvPr id="0" name=""/>
        <dsp:cNvSpPr/>
      </dsp:nvSpPr>
      <dsp:spPr>
        <a:xfrm>
          <a:off x="438149" y="1126080"/>
          <a:ext cx="6134099"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1066800">
            <a:lnSpc>
              <a:spcPct val="90000"/>
            </a:lnSpc>
            <a:spcBef>
              <a:spcPct val="0"/>
            </a:spcBef>
            <a:spcAft>
              <a:spcPct val="35000"/>
            </a:spcAft>
          </a:pPr>
          <a:r>
            <a:rPr lang="en-PH" sz="2400" b="0" kern="1200" dirty="0" smtClean="0">
              <a:latin typeface="Garamond" pitchFamily="18" charset="0"/>
            </a:rPr>
            <a:t>National Efforts towards SDGs Mainstreaming and Implementation</a:t>
          </a:r>
        </a:p>
      </dsp:txBody>
      <dsp:txXfrm>
        <a:off x="471293" y="1159224"/>
        <a:ext cx="6067811" cy="612672"/>
      </dsp:txXfrm>
    </dsp:sp>
    <dsp:sp modelId="{EBFE638C-6BF6-46F2-B69F-AA5A71C4298F}">
      <dsp:nvSpPr>
        <dsp:cNvPr id="0" name=""/>
        <dsp:cNvSpPr/>
      </dsp:nvSpPr>
      <dsp:spPr>
        <a:xfrm>
          <a:off x="0" y="2508840"/>
          <a:ext cx="876299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D2BE26-CACF-4E79-B303-232A6F623F32}">
      <dsp:nvSpPr>
        <dsp:cNvPr id="0" name=""/>
        <dsp:cNvSpPr/>
      </dsp:nvSpPr>
      <dsp:spPr>
        <a:xfrm>
          <a:off x="438149" y="2169360"/>
          <a:ext cx="6134099"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1066800">
            <a:lnSpc>
              <a:spcPct val="90000"/>
            </a:lnSpc>
            <a:spcBef>
              <a:spcPct val="0"/>
            </a:spcBef>
            <a:spcAft>
              <a:spcPct val="35000"/>
            </a:spcAft>
          </a:pPr>
          <a:r>
            <a:rPr lang="en-PH" sz="2400" b="0" kern="1200" dirty="0" smtClean="0">
              <a:latin typeface="Garamond" pitchFamily="18" charset="0"/>
            </a:rPr>
            <a:t>Planned Strategies in Mainstreaming SDGs</a:t>
          </a:r>
          <a:endParaRPr lang="en-PH" sz="2400" b="0" kern="1200" dirty="0">
            <a:latin typeface="Garamond" pitchFamily="18" charset="0"/>
          </a:endParaRPr>
        </a:p>
      </dsp:txBody>
      <dsp:txXfrm>
        <a:off x="471293" y="2202504"/>
        <a:ext cx="6067811" cy="612672"/>
      </dsp:txXfrm>
    </dsp:sp>
    <dsp:sp modelId="{3818483B-BF64-4F52-AC0E-95CA735DE8B9}">
      <dsp:nvSpPr>
        <dsp:cNvPr id="0" name=""/>
        <dsp:cNvSpPr/>
      </dsp:nvSpPr>
      <dsp:spPr>
        <a:xfrm>
          <a:off x="0" y="3552120"/>
          <a:ext cx="876299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2601D0-0D9F-44C1-BEB7-A5C66FE6151D}">
      <dsp:nvSpPr>
        <dsp:cNvPr id="0" name=""/>
        <dsp:cNvSpPr/>
      </dsp:nvSpPr>
      <dsp:spPr>
        <a:xfrm>
          <a:off x="438149" y="3212640"/>
          <a:ext cx="6134099"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1066800">
            <a:lnSpc>
              <a:spcPct val="90000"/>
            </a:lnSpc>
            <a:spcBef>
              <a:spcPct val="0"/>
            </a:spcBef>
            <a:spcAft>
              <a:spcPct val="35000"/>
            </a:spcAft>
          </a:pPr>
          <a:r>
            <a:rPr lang="en-PH" sz="2400" b="0" kern="1200" dirty="0" smtClean="0">
              <a:latin typeface="Garamond" pitchFamily="18" charset="0"/>
            </a:rPr>
            <a:t>Emerging Challenges</a:t>
          </a:r>
          <a:endParaRPr lang="en-PH" sz="2400" b="0" kern="1200" dirty="0">
            <a:latin typeface="Garamond" pitchFamily="18" charset="0"/>
          </a:endParaRPr>
        </a:p>
      </dsp:txBody>
      <dsp:txXfrm>
        <a:off x="471293" y="3245784"/>
        <a:ext cx="6067811" cy="612672"/>
      </dsp:txXfrm>
    </dsp:sp>
    <dsp:sp modelId="{C6964C82-E7B7-4CDD-A0C8-E414311B277B}">
      <dsp:nvSpPr>
        <dsp:cNvPr id="0" name=""/>
        <dsp:cNvSpPr/>
      </dsp:nvSpPr>
      <dsp:spPr>
        <a:xfrm>
          <a:off x="0" y="4595400"/>
          <a:ext cx="8762999"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026931-F4E9-4C29-BD51-4A941FE1206B}">
      <dsp:nvSpPr>
        <dsp:cNvPr id="0" name=""/>
        <dsp:cNvSpPr/>
      </dsp:nvSpPr>
      <dsp:spPr>
        <a:xfrm>
          <a:off x="438149" y="4255920"/>
          <a:ext cx="6177712"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lvl="0" algn="l" defTabSz="1066800">
            <a:lnSpc>
              <a:spcPct val="90000"/>
            </a:lnSpc>
            <a:spcBef>
              <a:spcPct val="0"/>
            </a:spcBef>
            <a:spcAft>
              <a:spcPct val="35000"/>
            </a:spcAft>
          </a:pPr>
          <a:r>
            <a:rPr lang="en-PH" sz="2400" b="0" kern="1200" dirty="0" smtClean="0">
              <a:latin typeface="Garamond" pitchFamily="18" charset="0"/>
            </a:rPr>
            <a:t>Possible Areas of Collaboration</a:t>
          </a:r>
          <a:endParaRPr lang="en-PH" sz="2400" b="0" kern="1200" dirty="0">
            <a:latin typeface="Garamond" pitchFamily="18" charset="0"/>
          </a:endParaRPr>
        </a:p>
      </dsp:txBody>
      <dsp:txXfrm>
        <a:off x="471293" y="4289064"/>
        <a:ext cx="6111424"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CBB56-7A58-4A2B-BF3D-36D4BD280507}">
      <dsp:nvSpPr>
        <dsp:cNvPr id="0" name=""/>
        <dsp:cNvSpPr/>
      </dsp:nvSpPr>
      <dsp:spPr>
        <a:xfrm>
          <a:off x="2857" y="5099"/>
          <a:ext cx="2786062"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PH" sz="2200" b="1" kern="1200" dirty="0" smtClean="0"/>
            <a:t>SOCIAL</a:t>
          </a:r>
          <a:endParaRPr lang="en-PH" sz="2200" b="1" kern="1200" dirty="0"/>
        </a:p>
      </dsp:txBody>
      <dsp:txXfrm>
        <a:off x="2857" y="5099"/>
        <a:ext cx="2786062" cy="633600"/>
      </dsp:txXfrm>
    </dsp:sp>
    <dsp:sp modelId="{09C9660C-A715-4BB8-BC68-A57DCCC9951F}">
      <dsp:nvSpPr>
        <dsp:cNvPr id="0" name=""/>
        <dsp:cNvSpPr/>
      </dsp:nvSpPr>
      <dsp:spPr>
        <a:xfrm>
          <a:off x="2857" y="638700"/>
          <a:ext cx="2786062" cy="3623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PH" sz="2100" kern="1200" dirty="0" smtClean="0"/>
            <a:t>Cabinet Cluster on Human Development and Poverty Reduction</a:t>
          </a:r>
          <a:endParaRPr lang="en-PH" sz="2100" kern="1200" dirty="0"/>
        </a:p>
        <a:p>
          <a:pPr marL="228600" lvl="1" indent="-228600" algn="l" defTabSz="933450">
            <a:lnSpc>
              <a:spcPct val="90000"/>
            </a:lnSpc>
            <a:spcBef>
              <a:spcPct val="0"/>
            </a:spcBef>
            <a:spcAft>
              <a:spcPct val="15000"/>
            </a:spcAft>
            <a:buChar char="••"/>
          </a:pPr>
          <a:r>
            <a:rPr lang="en-PH" sz="2100" kern="1200" dirty="0" smtClean="0"/>
            <a:t>Social Development Committee</a:t>
          </a:r>
          <a:endParaRPr lang="en-PH" sz="2100" kern="1200" dirty="0"/>
        </a:p>
        <a:p>
          <a:pPr marL="228600" lvl="1" indent="-228600" algn="l" defTabSz="933450">
            <a:lnSpc>
              <a:spcPct val="90000"/>
            </a:lnSpc>
            <a:spcBef>
              <a:spcPct val="0"/>
            </a:spcBef>
            <a:spcAft>
              <a:spcPct val="15000"/>
            </a:spcAft>
            <a:buChar char="••"/>
          </a:pPr>
          <a:r>
            <a:rPr lang="en-PH" sz="2100" kern="1200" dirty="0" smtClean="0"/>
            <a:t>Multi-</a:t>
          </a:r>
          <a:r>
            <a:rPr lang="en-PH" sz="2100" kern="1200" dirty="0" err="1" smtClean="0"/>
            <a:t>sectoral</a:t>
          </a:r>
          <a:r>
            <a:rPr lang="en-PH" sz="2100" kern="1200" dirty="0" smtClean="0"/>
            <a:t> Committee on International Human Development Commitments</a:t>
          </a:r>
          <a:endParaRPr lang="en-PH" sz="2100" kern="1200" dirty="0"/>
        </a:p>
      </dsp:txBody>
      <dsp:txXfrm>
        <a:off x="2857" y="638700"/>
        <a:ext cx="2786062" cy="3623400"/>
      </dsp:txXfrm>
    </dsp:sp>
    <dsp:sp modelId="{10AE4DE5-5B30-4B8A-867A-97EEC3528B9E}">
      <dsp:nvSpPr>
        <dsp:cNvPr id="0" name=""/>
        <dsp:cNvSpPr/>
      </dsp:nvSpPr>
      <dsp:spPr>
        <a:xfrm>
          <a:off x="3178968" y="5099"/>
          <a:ext cx="2786062"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PH" sz="2200" b="1" kern="1200" dirty="0" smtClean="0"/>
            <a:t>ENVIRONMENTAL</a:t>
          </a:r>
          <a:endParaRPr lang="en-PH" sz="2200" b="1" kern="1200" dirty="0"/>
        </a:p>
      </dsp:txBody>
      <dsp:txXfrm>
        <a:off x="3178968" y="5099"/>
        <a:ext cx="2786062" cy="633600"/>
      </dsp:txXfrm>
    </dsp:sp>
    <dsp:sp modelId="{A5A0DDFD-3402-4602-ADE2-A7FAC505F373}">
      <dsp:nvSpPr>
        <dsp:cNvPr id="0" name=""/>
        <dsp:cNvSpPr/>
      </dsp:nvSpPr>
      <dsp:spPr>
        <a:xfrm>
          <a:off x="3178968" y="638700"/>
          <a:ext cx="2786062" cy="3623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PH" sz="2100" kern="1200" dirty="0" smtClean="0"/>
            <a:t>Cabinet Cluster on Climate Change Adaptation and Mitigation </a:t>
          </a:r>
          <a:endParaRPr lang="en-PH" sz="2100" kern="1200" dirty="0"/>
        </a:p>
        <a:p>
          <a:pPr marL="228600" lvl="1" indent="-228600" algn="l" defTabSz="933450">
            <a:lnSpc>
              <a:spcPct val="90000"/>
            </a:lnSpc>
            <a:spcBef>
              <a:spcPct val="0"/>
            </a:spcBef>
            <a:spcAft>
              <a:spcPct val="15000"/>
            </a:spcAft>
            <a:buChar char="••"/>
          </a:pPr>
          <a:r>
            <a:rPr lang="en-PH" sz="2100" kern="1200" dirty="0" smtClean="0"/>
            <a:t>Philippine Council for Sustainable Development</a:t>
          </a:r>
          <a:endParaRPr lang="en-PH" sz="2100" kern="1200" dirty="0"/>
        </a:p>
      </dsp:txBody>
      <dsp:txXfrm>
        <a:off x="3178968" y="638700"/>
        <a:ext cx="2786062" cy="3623400"/>
      </dsp:txXfrm>
    </dsp:sp>
    <dsp:sp modelId="{7852EC48-FD54-4698-99AA-394F60B73DBC}">
      <dsp:nvSpPr>
        <dsp:cNvPr id="0" name=""/>
        <dsp:cNvSpPr/>
      </dsp:nvSpPr>
      <dsp:spPr>
        <a:xfrm>
          <a:off x="6355080" y="5099"/>
          <a:ext cx="2786062" cy="633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PH" sz="2200" b="1" kern="1200" dirty="0" smtClean="0"/>
            <a:t>ECONOMIC</a:t>
          </a:r>
          <a:endParaRPr lang="en-PH" sz="2200" b="1" kern="1200" dirty="0"/>
        </a:p>
      </dsp:txBody>
      <dsp:txXfrm>
        <a:off x="6355080" y="5099"/>
        <a:ext cx="2786062" cy="633600"/>
      </dsp:txXfrm>
    </dsp:sp>
    <dsp:sp modelId="{52DDEFF5-B1B9-46D4-814B-2AF49AC833F8}">
      <dsp:nvSpPr>
        <dsp:cNvPr id="0" name=""/>
        <dsp:cNvSpPr/>
      </dsp:nvSpPr>
      <dsp:spPr>
        <a:xfrm>
          <a:off x="6355080" y="638700"/>
          <a:ext cx="2786062" cy="36234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PH" sz="2200" kern="1200" dirty="0" smtClean="0"/>
            <a:t>Cabinet Cluster on Economic Development</a:t>
          </a:r>
          <a:endParaRPr lang="en-PH" sz="2200" kern="1200" dirty="0"/>
        </a:p>
      </dsp:txBody>
      <dsp:txXfrm>
        <a:off x="6355080" y="638700"/>
        <a:ext cx="2786062" cy="36234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631" cy="496254"/>
          </a:xfrm>
          <a:prstGeom prst="rect">
            <a:avLst/>
          </a:prstGeom>
        </p:spPr>
        <p:txBody>
          <a:bodyPr vert="horz" lIns="89895" tIns="44947" rIns="89895" bIns="44947" rtlCol="0"/>
          <a:lstStyle>
            <a:lvl1pPr algn="l">
              <a:defRPr sz="1200">
                <a:cs typeface="Arial" charset="0"/>
              </a:defRPr>
            </a:lvl1pPr>
          </a:lstStyle>
          <a:p>
            <a:pPr>
              <a:defRPr/>
            </a:pPr>
            <a:endParaRPr lang="en-PH"/>
          </a:p>
        </p:txBody>
      </p:sp>
      <p:sp>
        <p:nvSpPr>
          <p:cNvPr id="3" name="Date Placeholder 2"/>
          <p:cNvSpPr>
            <a:spLocks noGrp="1"/>
          </p:cNvSpPr>
          <p:nvPr>
            <p:ph type="dt" sz="quarter" idx="1"/>
          </p:nvPr>
        </p:nvSpPr>
        <p:spPr>
          <a:xfrm>
            <a:off x="3777918" y="0"/>
            <a:ext cx="2889631" cy="496254"/>
          </a:xfrm>
          <a:prstGeom prst="rect">
            <a:avLst/>
          </a:prstGeom>
        </p:spPr>
        <p:txBody>
          <a:bodyPr vert="horz" lIns="89895" tIns="44947" rIns="89895" bIns="44947" rtlCol="0"/>
          <a:lstStyle>
            <a:lvl1pPr algn="r">
              <a:defRPr sz="1200">
                <a:cs typeface="Arial" charset="0"/>
              </a:defRPr>
            </a:lvl1pPr>
          </a:lstStyle>
          <a:p>
            <a:pPr>
              <a:defRPr/>
            </a:pPr>
            <a:fld id="{FB638B6A-7266-45E6-B518-E1D00A2CB0D2}" type="datetimeFigureOut">
              <a:rPr lang="en-US"/>
              <a:pPr>
                <a:defRPr/>
              </a:pPr>
              <a:t>4/6/2016</a:t>
            </a:fld>
            <a:endParaRPr lang="en-PH"/>
          </a:p>
        </p:txBody>
      </p:sp>
      <p:sp>
        <p:nvSpPr>
          <p:cNvPr id="4" name="Footer Placeholder 3"/>
          <p:cNvSpPr>
            <a:spLocks noGrp="1"/>
          </p:cNvSpPr>
          <p:nvPr>
            <p:ph type="ftr" sz="quarter" idx="2"/>
          </p:nvPr>
        </p:nvSpPr>
        <p:spPr>
          <a:xfrm>
            <a:off x="0" y="9428809"/>
            <a:ext cx="2889631" cy="496253"/>
          </a:xfrm>
          <a:prstGeom prst="rect">
            <a:avLst/>
          </a:prstGeom>
        </p:spPr>
        <p:txBody>
          <a:bodyPr vert="horz" lIns="89895" tIns="44947" rIns="89895" bIns="44947" rtlCol="0" anchor="b"/>
          <a:lstStyle>
            <a:lvl1pPr algn="l">
              <a:defRPr sz="1200">
                <a:cs typeface="Arial" charset="0"/>
              </a:defRPr>
            </a:lvl1pPr>
          </a:lstStyle>
          <a:p>
            <a:pPr>
              <a:defRPr/>
            </a:pPr>
            <a:endParaRPr lang="en-PH"/>
          </a:p>
        </p:txBody>
      </p:sp>
      <p:sp>
        <p:nvSpPr>
          <p:cNvPr id="5" name="Slide Number Placeholder 4"/>
          <p:cNvSpPr>
            <a:spLocks noGrp="1"/>
          </p:cNvSpPr>
          <p:nvPr>
            <p:ph type="sldNum" sz="quarter" idx="3"/>
          </p:nvPr>
        </p:nvSpPr>
        <p:spPr>
          <a:xfrm>
            <a:off x="3777918" y="9428809"/>
            <a:ext cx="2889631" cy="496253"/>
          </a:xfrm>
          <a:prstGeom prst="rect">
            <a:avLst/>
          </a:prstGeom>
        </p:spPr>
        <p:txBody>
          <a:bodyPr vert="horz" lIns="89895" tIns="44947" rIns="89895" bIns="44947" rtlCol="0" anchor="b"/>
          <a:lstStyle>
            <a:lvl1pPr algn="r">
              <a:defRPr sz="1200">
                <a:cs typeface="Arial" charset="0"/>
              </a:defRPr>
            </a:lvl1pPr>
          </a:lstStyle>
          <a:p>
            <a:pPr>
              <a:defRPr/>
            </a:pPr>
            <a:fld id="{CEB6DAAF-3552-4720-B348-4BF10B0FEA2A}" type="slidenum">
              <a:rPr lang="en-PH"/>
              <a:pPr>
                <a:defRPr/>
              </a:pPr>
              <a:t>‹#›</a:t>
            </a:fld>
            <a:endParaRPr lang="en-PH"/>
          </a:p>
        </p:txBody>
      </p:sp>
    </p:spTree>
    <p:extLst>
      <p:ext uri="{BB962C8B-B14F-4D97-AF65-F5344CB8AC3E}">
        <p14:creationId xmlns:p14="http://schemas.microsoft.com/office/powerpoint/2010/main" val="313145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631" cy="496254"/>
          </a:xfrm>
          <a:prstGeom prst="rect">
            <a:avLst/>
          </a:prstGeom>
        </p:spPr>
        <p:txBody>
          <a:bodyPr vert="horz" lIns="89895" tIns="44947" rIns="89895" bIns="44947" rtlCol="0"/>
          <a:lstStyle>
            <a:lvl1pPr algn="l">
              <a:defRPr sz="1200">
                <a:cs typeface="Arial" charset="0"/>
              </a:defRPr>
            </a:lvl1pPr>
          </a:lstStyle>
          <a:p>
            <a:pPr>
              <a:defRPr/>
            </a:pPr>
            <a:endParaRPr lang="en-PH"/>
          </a:p>
        </p:txBody>
      </p:sp>
      <p:sp>
        <p:nvSpPr>
          <p:cNvPr id="3" name="Date Placeholder 2"/>
          <p:cNvSpPr>
            <a:spLocks noGrp="1"/>
          </p:cNvSpPr>
          <p:nvPr>
            <p:ph type="dt" idx="1"/>
          </p:nvPr>
        </p:nvSpPr>
        <p:spPr>
          <a:xfrm>
            <a:off x="3777918" y="0"/>
            <a:ext cx="2889631" cy="496254"/>
          </a:xfrm>
          <a:prstGeom prst="rect">
            <a:avLst/>
          </a:prstGeom>
        </p:spPr>
        <p:txBody>
          <a:bodyPr vert="horz" lIns="89895" tIns="44947" rIns="89895" bIns="44947" rtlCol="0"/>
          <a:lstStyle>
            <a:lvl1pPr algn="r">
              <a:defRPr sz="1200">
                <a:cs typeface="Arial" charset="0"/>
              </a:defRPr>
            </a:lvl1pPr>
          </a:lstStyle>
          <a:p>
            <a:pPr>
              <a:defRPr/>
            </a:pPr>
            <a:fld id="{D36AB3A9-3AED-42DC-A10A-7D5765CD9BB2}" type="datetimeFigureOut">
              <a:rPr lang="en-US"/>
              <a:pPr>
                <a:defRPr/>
              </a:pPr>
              <a:t>4/6/2016</a:t>
            </a:fld>
            <a:endParaRPr lang="en-PH"/>
          </a:p>
        </p:txBody>
      </p:sp>
      <p:sp>
        <p:nvSpPr>
          <p:cNvPr id="4" name="Slide Image Placeholder 3"/>
          <p:cNvSpPr>
            <a:spLocks noGrp="1" noRot="1" noChangeAspect="1"/>
          </p:cNvSpPr>
          <p:nvPr>
            <p:ph type="sldImg" idx="2"/>
          </p:nvPr>
        </p:nvSpPr>
        <p:spPr>
          <a:xfrm>
            <a:off x="646113" y="744538"/>
            <a:ext cx="5376862" cy="3722687"/>
          </a:xfrm>
          <a:prstGeom prst="rect">
            <a:avLst/>
          </a:prstGeom>
          <a:noFill/>
          <a:ln w="12700">
            <a:solidFill>
              <a:prstClr val="black"/>
            </a:solidFill>
          </a:ln>
        </p:spPr>
        <p:txBody>
          <a:bodyPr vert="horz" lIns="89895" tIns="44947" rIns="89895" bIns="44947" rtlCol="0" anchor="ctr"/>
          <a:lstStyle/>
          <a:p>
            <a:pPr lvl="0"/>
            <a:endParaRPr lang="en-PH" noProof="0"/>
          </a:p>
        </p:txBody>
      </p:sp>
      <p:sp>
        <p:nvSpPr>
          <p:cNvPr id="5" name="Notes Placeholder 4"/>
          <p:cNvSpPr>
            <a:spLocks noGrp="1"/>
          </p:cNvSpPr>
          <p:nvPr>
            <p:ph type="body" sz="quarter" idx="3"/>
          </p:nvPr>
        </p:nvSpPr>
        <p:spPr>
          <a:xfrm>
            <a:off x="666602" y="4715193"/>
            <a:ext cx="5335886" cy="4466277"/>
          </a:xfrm>
          <a:prstGeom prst="rect">
            <a:avLst/>
          </a:prstGeom>
        </p:spPr>
        <p:txBody>
          <a:bodyPr vert="horz" lIns="89895" tIns="44947" rIns="89895" bIns="4494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PH" noProof="0"/>
          </a:p>
        </p:txBody>
      </p:sp>
      <p:sp>
        <p:nvSpPr>
          <p:cNvPr id="6" name="Footer Placeholder 5"/>
          <p:cNvSpPr>
            <a:spLocks noGrp="1"/>
          </p:cNvSpPr>
          <p:nvPr>
            <p:ph type="ftr" sz="quarter" idx="4"/>
          </p:nvPr>
        </p:nvSpPr>
        <p:spPr>
          <a:xfrm>
            <a:off x="0" y="9428809"/>
            <a:ext cx="2889631" cy="496253"/>
          </a:xfrm>
          <a:prstGeom prst="rect">
            <a:avLst/>
          </a:prstGeom>
        </p:spPr>
        <p:txBody>
          <a:bodyPr vert="horz" lIns="89895" tIns="44947" rIns="89895" bIns="44947" rtlCol="0" anchor="b"/>
          <a:lstStyle>
            <a:lvl1pPr algn="l">
              <a:defRPr sz="1200">
                <a:cs typeface="Arial" charset="0"/>
              </a:defRPr>
            </a:lvl1pPr>
          </a:lstStyle>
          <a:p>
            <a:pPr>
              <a:defRPr/>
            </a:pPr>
            <a:endParaRPr lang="en-PH"/>
          </a:p>
        </p:txBody>
      </p:sp>
      <p:sp>
        <p:nvSpPr>
          <p:cNvPr id="7" name="Slide Number Placeholder 6"/>
          <p:cNvSpPr>
            <a:spLocks noGrp="1"/>
          </p:cNvSpPr>
          <p:nvPr>
            <p:ph type="sldNum" sz="quarter" idx="5"/>
          </p:nvPr>
        </p:nvSpPr>
        <p:spPr>
          <a:xfrm>
            <a:off x="3777918" y="9428809"/>
            <a:ext cx="2889631" cy="496253"/>
          </a:xfrm>
          <a:prstGeom prst="rect">
            <a:avLst/>
          </a:prstGeom>
        </p:spPr>
        <p:txBody>
          <a:bodyPr vert="horz" lIns="89895" tIns="44947" rIns="89895" bIns="44947" rtlCol="0" anchor="b"/>
          <a:lstStyle>
            <a:lvl1pPr algn="r">
              <a:defRPr sz="1200">
                <a:cs typeface="Arial" charset="0"/>
              </a:defRPr>
            </a:lvl1pPr>
          </a:lstStyle>
          <a:p>
            <a:pPr>
              <a:defRPr/>
            </a:pPr>
            <a:fld id="{67585500-61D0-476D-AD90-20296DFF3069}" type="slidenum">
              <a:rPr lang="en-PH"/>
              <a:pPr>
                <a:defRPr/>
              </a:pPr>
              <a:t>‹#›</a:t>
            </a:fld>
            <a:endParaRPr lang="en-PH"/>
          </a:p>
        </p:txBody>
      </p:sp>
    </p:spTree>
    <p:extLst>
      <p:ext uri="{BB962C8B-B14F-4D97-AF65-F5344CB8AC3E}">
        <p14:creationId xmlns:p14="http://schemas.microsoft.com/office/powerpoint/2010/main" val="2426151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646113" y="744538"/>
            <a:ext cx="5376862" cy="3722687"/>
          </a:xfrm>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PH" dirty="0"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D51E8B-6CA3-4EA9-8C82-D813B2036995}" type="slidenum">
              <a:rPr lang="en-PH" smtClean="0">
                <a:cs typeface="Arial" pitchFamily="34" charset="0"/>
              </a:rPr>
              <a:pPr/>
              <a:t>1</a:t>
            </a:fld>
            <a:endParaRPr lang="en-PH" smtClean="0">
              <a:cs typeface="Arial" pitchFamily="34" charset="0"/>
            </a:endParaRPr>
          </a:p>
        </p:txBody>
      </p:sp>
    </p:spTree>
    <p:extLst>
      <p:ext uri="{BB962C8B-B14F-4D97-AF65-F5344CB8AC3E}">
        <p14:creationId xmlns:p14="http://schemas.microsoft.com/office/powerpoint/2010/main" val="1062463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3988" y="1077119"/>
            <a:ext cx="3746500" cy="2593975"/>
          </a:xfrm>
        </p:spPr>
      </p:sp>
      <p:sp>
        <p:nvSpPr>
          <p:cNvPr id="3" name="Notes Placeholder 2"/>
          <p:cNvSpPr>
            <a:spLocks noGrp="1"/>
          </p:cNvSpPr>
          <p:nvPr>
            <p:ph type="body" idx="1"/>
          </p:nvPr>
        </p:nvSpPr>
        <p:spPr>
          <a:xfrm>
            <a:off x="152400" y="4230842"/>
            <a:ext cx="6382544" cy="4466277"/>
          </a:xfrm>
        </p:spPr>
        <p:txBody>
          <a:bodyPr>
            <a:noAutofit/>
          </a:bodyPr>
          <a:lstStyle/>
          <a:p>
            <a:pPr algn="just">
              <a:spcBef>
                <a:spcPts val="0"/>
              </a:spcBef>
            </a:pPr>
            <a:endParaRPr lang="en-PH" b="0" baseline="0" dirty="0" smtClean="0"/>
          </a:p>
          <a:p>
            <a:pPr algn="just">
              <a:spcBef>
                <a:spcPts val="0"/>
              </a:spcBef>
            </a:pPr>
            <a:r>
              <a:rPr lang="en-PH" b="0" baseline="0" dirty="0" smtClean="0"/>
              <a:t>POLITICAL COMMITMENT </a:t>
            </a:r>
          </a:p>
          <a:p>
            <a:pPr algn="just">
              <a:spcBef>
                <a:spcPts val="0"/>
              </a:spcBef>
            </a:pPr>
            <a:endParaRPr lang="en-PH" b="0" baseline="0" dirty="0" smtClean="0"/>
          </a:p>
          <a:p>
            <a:pPr algn="just">
              <a:spcBef>
                <a:spcPts val="0"/>
              </a:spcBef>
              <a:buFont typeface="Arial" pitchFamily="34" charset="0"/>
              <a:buChar char="•"/>
            </a:pPr>
            <a:r>
              <a:rPr lang="en-PH" dirty="0" smtClean="0"/>
              <a:t> The NEDA is leading the formulation of a long-term vision - </a:t>
            </a:r>
            <a:r>
              <a:rPr lang="en-PH" i="1" dirty="0" smtClean="0"/>
              <a:t>Filipino 2040 </a:t>
            </a:r>
            <a:r>
              <a:rPr lang="en-PH" dirty="0" smtClean="0"/>
              <a:t>- which aims to define the Philippines 25 years from today.</a:t>
            </a:r>
            <a:r>
              <a:rPr lang="en-PH" baseline="0" dirty="0" smtClean="0"/>
              <a:t> </a:t>
            </a:r>
          </a:p>
          <a:p>
            <a:pPr algn="just">
              <a:spcBef>
                <a:spcPts val="0"/>
              </a:spcBef>
              <a:buFont typeface="Arial" pitchFamily="34" charset="0"/>
              <a:buChar char="•"/>
            </a:pPr>
            <a:endParaRPr lang="en-PH" baseline="0" dirty="0" smtClean="0"/>
          </a:p>
          <a:p>
            <a:pPr algn="just">
              <a:spcBef>
                <a:spcPts val="0"/>
              </a:spcBef>
              <a:buFont typeface="Arial" pitchFamily="34" charset="0"/>
              <a:buChar char="•"/>
            </a:pPr>
            <a:r>
              <a:rPr lang="en-PH" baseline="0" dirty="0" smtClean="0"/>
              <a:t> </a:t>
            </a:r>
            <a:r>
              <a:rPr lang="en-PH" dirty="0" smtClean="0"/>
              <a:t>As part of the </a:t>
            </a:r>
            <a:r>
              <a:rPr lang="en-PH" i="1" dirty="0" smtClean="0"/>
              <a:t>Filipino 2040</a:t>
            </a:r>
            <a:r>
              <a:rPr lang="en-PH" dirty="0" smtClean="0"/>
              <a:t>, the Threshold 21 (T21) model, developed by the Millennium Institute-Washington, will be utilized to ensure that the long-term vision will facilitate the achievement of sustainable development.</a:t>
            </a:r>
            <a:r>
              <a:rPr lang="en-PH" baseline="0" dirty="0" smtClean="0"/>
              <a:t> </a:t>
            </a:r>
          </a:p>
          <a:p>
            <a:pPr algn="just">
              <a:spcBef>
                <a:spcPts val="0"/>
              </a:spcBef>
              <a:buFont typeface="Arial" pitchFamily="34" charset="0"/>
              <a:buNone/>
            </a:pPr>
            <a:endParaRPr lang="en-PH" baseline="0" dirty="0" smtClean="0"/>
          </a:p>
          <a:p>
            <a:pPr algn="just">
              <a:spcBef>
                <a:spcPts val="0"/>
              </a:spcBef>
              <a:buFont typeface="Arial" pitchFamily="34" charset="0"/>
              <a:buChar char="•"/>
            </a:pPr>
            <a:r>
              <a:rPr lang="en-PH" dirty="0" smtClean="0"/>
              <a:t>The model is a dynamic simulation tool designed to support long-term national development planning. It integrates into a single framework the </a:t>
            </a:r>
            <a:r>
              <a:rPr lang="en-PH" b="1" dirty="0" smtClean="0"/>
              <a:t>economic</a:t>
            </a:r>
            <a:r>
              <a:rPr lang="en-PH" dirty="0" smtClean="0"/>
              <a:t>, the </a:t>
            </a:r>
            <a:r>
              <a:rPr lang="en-PH" b="1" dirty="0" smtClean="0"/>
              <a:t>social</a:t>
            </a:r>
            <a:r>
              <a:rPr lang="en-PH" dirty="0" smtClean="0"/>
              <a:t>, and </a:t>
            </a:r>
            <a:r>
              <a:rPr lang="en-PH" b="1" dirty="0" smtClean="0"/>
              <a:t>environmental</a:t>
            </a:r>
            <a:r>
              <a:rPr lang="en-PH" dirty="0" smtClean="0"/>
              <a:t> spheres, including linkages and feedbacks, that can better inform policymakers. </a:t>
            </a:r>
          </a:p>
          <a:p>
            <a:pPr algn="just">
              <a:spcBef>
                <a:spcPts val="0"/>
              </a:spcBef>
              <a:buFont typeface="Arial" pitchFamily="34" charset="0"/>
              <a:buChar char="•"/>
            </a:pPr>
            <a:endParaRPr lang="en-PH" dirty="0" smtClean="0"/>
          </a:p>
          <a:p>
            <a:pPr algn="just">
              <a:spcBef>
                <a:spcPts val="0"/>
              </a:spcBef>
              <a:buFont typeface="Arial" pitchFamily="34" charset="0"/>
              <a:buChar char="•"/>
            </a:pPr>
            <a:r>
              <a:rPr lang="en-PH" baseline="0" dirty="0" smtClean="0"/>
              <a:t> </a:t>
            </a:r>
            <a:r>
              <a:rPr lang="en-PH" dirty="0" smtClean="0"/>
              <a:t>The T21 model contains 18 sectors, 6 sectors for</a:t>
            </a:r>
            <a:r>
              <a:rPr lang="en-PH" b="1" dirty="0" smtClean="0"/>
              <a:t> </a:t>
            </a:r>
            <a:r>
              <a:rPr lang="en-PH" dirty="0" smtClean="0"/>
              <a:t>each sphere and expandable based on country needs.</a:t>
            </a:r>
            <a:r>
              <a:rPr lang="en-PH" baseline="0" dirty="0" smtClean="0"/>
              <a:t> </a:t>
            </a:r>
            <a:r>
              <a:rPr lang="en-PH" dirty="0" smtClean="0"/>
              <a:t>The current version currently contains some SDG-related indicators, but can be further customized once the national</a:t>
            </a:r>
            <a:r>
              <a:rPr lang="en-PH" baseline="0" dirty="0" smtClean="0"/>
              <a:t>-level indicators </a:t>
            </a:r>
            <a:r>
              <a:rPr lang="en-PH" dirty="0" smtClean="0"/>
              <a:t>has been finalized.</a:t>
            </a:r>
            <a:r>
              <a:rPr lang="en-PH" baseline="0" dirty="0" smtClean="0"/>
              <a:t> </a:t>
            </a:r>
          </a:p>
          <a:p>
            <a:pPr algn="just">
              <a:spcBef>
                <a:spcPts val="0"/>
              </a:spcBef>
              <a:buFont typeface="Arial" pitchFamily="34" charset="0"/>
              <a:buChar char="•"/>
            </a:pPr>
            <a:endParaRPr lang="en-PH" baseline="0" dirty="0" smtClean="0"/>
          </a:p>
          <a:p>
            <a:pPr algn="just">
              <a:spcBef>
                <a:spcPts val="0"/>
              </a:spcBef>
              <a:buFont typeface="Arial" pitchFamily="34" charset="0"/>
              <a:buChar char="•"/>
            </a:pPr>
            <a:r>
              <a:rPr lang="en-PH" baseline="0" dirty="0" smtClean="0"/>
              <a:t> </a:t>
            </a:r>
            <a:r>
              <a:rPr lang="en-PH" dirty="0" smtClean="0"/>
              <a:t>T21 supports comparative analysis of different scenarios, and helps users identify the set of policies that leads towards a desired goal (e.g., SDG outcomes).</a:t>
            </a:r>
          </a:p>
          <a:p>
            <a:pPr algn="just">
              <a:spcBef>
                <a:spcPts val="0"/>
              </a:spcBef>
            </a:pPr>
            <a:endParaRPr lang="en-PH" baseline="0" dirty="0" smtClean="0"/>
          </a:p>
          <a:p>
            <a:pPr algn="just">
              <a:spcBef>
                <a:spcPts val="0"/>
              </a:spcBef>
            </a:pPr>
            <a:endParaRPr lang="en-PH" baseline="0" dirty="0" smtClean="0"/>
          </a:p>
        </p:txBody>
      </p:sp>
      <p:sp>
        <p:nvSpPr>
          <p:cNvPr id="4" name="Slide Number Placeholder 3"/>
          <p:cNvSpPr>
            <a:spLocks noGrp="1"/>
          </p:cNvSpPr>
          <p:nvPr>
            <p:ph type="sldNum" sz="quarter" idx="10"/>
          </p:nvPr>
        </p:nvSpPr>
        <p:spPr/>
        <p:txBody>
          <a:bodyPr/>
          <a:lstStyle/>
          <a:p>
            <a:fld id="{94DBE50B-903F-4B97-8EB7-74490F6EB028}" type="slidenum">
              <a:rPr lang="en-PH" smtClean="0"/>
              <a:pPr/>
              <a:t>10</a:t>
            </a:fld>
            <a:endParaRPr lang="en-PH"/>
          </a:p>
        </p:txBody>
      </p:sp>
    </p:spTree>
    <p:extLst>
      <p:ext uri="{BB962C8B-B14F-4D97-AF65-F5344CB8AC3E}">
        <p14:creationId xmlns:p14="http://schemas.microsoft.com/office/powerpoint/2010/main" val="1861009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3988" y="1073944"/>
            <a:ext cx="3746500" cy="2593975"/>
          </a:xfrm>
        </p:spPr>
      </p:sp>
      <p:sp>
        <p:nvSpPr>
          <p:cNvPr id="3" name="Notes Placeholder 2"/>
          <p:cNvSpPr>
            <a:spLocks noGrp="1"/>
          </p:cNvSpPr>
          <p:nvPr>
            <p:ph type="body" idx="1"/>
          </p:nvPr>
        </p:nvSpPr>
        <p:spPr>
          <a:xfrm>
            <a:off x="152400" y="4154642"/>
            <a:ext cx="6382544" cy="4466277"/>
          </a:xfrm>
        </p:spPr>
        <p:txBody>
          <a:bodyPr>
            <a:noAutofit/>
          </a:bodyPr>
          <a:lstStyle/>
          <a:p>
            <a:pPr algn="just">
              <a:spcBef>
                <a:spcPts val="0"/>
              </a:spcBef>
            </a:pPr>
            <a:endParaRPr lang="en-PH" sz="1400" b="0" baseline="0" dirty="0" smtClean="0"/>
          </a:p>
          <a:p>
            <a:pPr algn="just">
              <a:spcBef>
                <a:spcPts val="0"/>
              </a:spcBef>
            </a:pPr>
            <a:r>
              <a:rPr lang="en-PH" sz="1400" b="0" baseline="0" dirty="0" smtClean="0"/>
              <a:t>POLITICAL COMMITMENT </a:t>
            </a:r>
          </a:p>
          <a:p>
            <a:pPr algn="just">
              <a:spcBef>
                <a:spcPts val="0"/>
              </a:spcBef>
              <a:buFont typeface="Arial" pitchFamily="34" charset="0"/>
              <a:buChar char="•"/>
            </a:pPr>
            <a:r>
              <a:rPr lang="en-PH" sz="1400" baseline="0" dirty="0" smtClean="0"/>
              <a:t> To ensure their inclusion in our national development discourse, we will integrate the SDGs in the next Philippine Development Plan and Public Investment Program. </a:t>
            </a:r>
          </a:p>
          <a:p>
            <a:pPr algn="just">
              <a:spcBef>
                <a:spcPts val="0"/>
              </a:spcBef>
              <a:buFont typeface="Arial" pitchFamily="34" charset="0"/>
              <a:buChar char="•"/>
            </a:pPr>
            <a:r>
              <a:rPr lang="en-PH" sz="1400" baseline="0" dirty="0" smtClean="0"/>
              <a:t> Given their impact on the achievement of our national objectives, we will also ensure localization of the SDGs and get the Local Government Units and communities on board. This strategy will help us address spatial and </a:t>
            </a:r>
            <a:r>
              <a:rPr lang="en-PH" sz="1400" baseline="0" dirty="0" err="1" smtClean="0"/>
              <a:t>sectoral</a:t>
            </a:r>
            <a:r>
              <a:rPr lang="en-PH" sz="1400" baseline="0" dirty="0" smtClean="0"/>
              <a:t> concerns.</a:t>
            </a:r>
          </a:p>
          <a:p>
            <a:pPr algn="just">
              <a:spcBef>
                <a:spcPts val="0"/>
              </a:spcBef>
            </a:pPr>
            <a:endParaRPr lang="en-PH" sz="1400" baseline="0" dirty="0" smtClean="0"/>
          </a:p>
          <a:p>
            <a:pPr algn="just">
              <a:spcBef>
                <a:spcPts val="0"/>
              </a:spcBef>
            </a:pPr>
            <a:endParaRPr lang="en-PH" sz="1400" baseline="0" dirty="0" smtClean="0"/>
          </a:p>
          <a:p>
            <a:pPr algn="just">
              <a:spcBef>
                <a:spcPts val="0"/>
              </a:spcBef>
            </a:pPr>
            <a:r>
              <a:rPr lang="en-PH" sz="1400" baseline="0" dirty="0" smtClean="0"/>
              <a:t>MONITORING AND REPORTING MECHANISMS</a:t>
            </a:r>
          </a:p>
          <a:p>
            <a:pPr algn="just">
              <a:spcBef>
                <a:spcPts val="0"/>
              </a:spcBef>
            </a:pPr>
            <a:r>
              <a:rPr lang="en-PH" sz="1400" baseline="0" dirty="0" smtClean="0"/>
              <a:t>We would also be strengthening our implementation and monitoring system for the SDGs. First, oversight will be provided by a high-level committee </a:t>
            </a:r>
            <a:r>
              <a:rPr lang="en-PH" sz="1400" baseline="0" smtClean="0"/>
              <a:t>chaired by NEDA</a:t>
            </a:r>
            <a:r>
              <a:rPr lang="en-PH" sz="1400" baseline="0" dirty="0" smtClean="0"/>
              <a:t>. Second, to ensure that SDG data – and budget for collecting said data – we included a chapter on the SDGs in the Philippine Statistical Development Program. Third, a webpage on the SDGs will be created wherein the SDG Watch – a compendium of SDG-related data – will be provided.  And fourth, each concerned agency will have an SDG Focal point to facilitate coordination of SDG-related policies and data.</a:t>
            </a:r>
          </a:p>
          <a:p>
            <a:pPr algn="just">
              <a:spcBef>
                <a:spcPts val="0"/>
              </a:spcBef>
            </a:pPr>
            <a:endParaRPr lang="en-PH" sz="1400" baseline="0" dirty="0" smtClean="0"/>
          </a:p>
        </p:txBody>
      </p:sp>
      <p:sp>
        <p:nvSpPr>
          <p:cNvPr id="4" name="Slide Number Placeholder 3"/>
          <p:cNvSpPr>
            <a:spLocks noGrp="1"/>
          </p:cNvSpPr>
          <p:nvPr>
            <p:ph type="sldNum" sz="quarter" idx="10"/>
          </p:nvPr>
        </p:nvSpPr>
        <p:spPr/>
        <p:txBody>
          <a:bodyPr/>
          <a:lstStyle/>
          <a:p>
            <a:fld id="{94DBE50B-903F-4B97-8EB7-74490F6EB028}" type="slidenum">
              <a:rPr lang="en-PH" smtClean="0"/>
              <a:pPr/>
              <a:t>11</a:t>
            </a:fld>
            <a:endParaRPr lang="en-PH"/>
          </a:p>
        </p:txBody>
      </p:sp>
    </p:spTree>
    <p:extLst>
      <p:ext uri="{BB962C8B-B14F-4D97-AF65-F5344CB8AC3E}">
        <p14:creationId xmlns:p14="http://schemas.microsoft.com/office/powerpoint/2010/main" val="1861009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6663" y="744538"/>
            <a:ext cx="3925887" cy="2717800"/>
          </a:xfrm>
          <a:prstGeom prst="rect">
            <a:avLst/>
          </a:prstGeom>
        </p:spPr>
      </p:sp>
      <p:sp>
        <p:nvSpPr>
          <p:cNvPr id="3" name="Notes Placeholder 2"/>
          <p:cNvSpPr>
            <a:spLocks noGrp="1"/>
          </p:cNvSpPr>
          <p:nvPr>
            <p:ph type="body" idx="1"/>
          </p:nvPr>
        </p:nvSpPr>
        <p:spPr>
          <a:xfrm>
            <a:off x="286544" y="3697442"/>
            <a:ext cx="5867400" cy="4466277"/>
          </a:xfrm>
        </p:spPr>
        <p:txBody>
          <a:bodyPr>
            <a:noAutofit/>
          </a:bodyPr>
          <a:lstStyle/>
          <a:p>
            <a:pPr algn="just"/>
            <a:r>
              <a:rPr lang="en-PH" b="1" baseline="0" dirty="0" smtClean="0"/>
              <a:t>First, </a:t>
            </a:r>
            <a:r>
              <a:rPr lang="en-PH" b="0" baseline="0" dirty="0" smtClean="0"/>
              <a:t>the influx and scale of </a:t>
            </a:r>
            <a:r>
              <a:rPr lang="en-PH" baseline="0" dirty="0" smtClean="0"/>
              <a:t>natural and man-made shocks remains a challenge. </a:t>
            </a:r>
            <a:r>
              <a:rPr lang="en-US" kern="1200" dirty="0" smtClean="0">
                <a:solidFill>
                  <a:schemeClr val="tx1"/>
                </a:solidFill>
                <a:latin typeface="+mn-lt"/>
                <a:ea typeface="+mn-ea"/>
                <a:cs typeface="+mn-cs"/>
              </a:rPr>
              <a:t>According</a:t>
            </a:r>
            <a:r>
              <a:rPr lang="en-US" kern="1200" baseline="0" dirty="0" smtClean="0">
                <a:solidFill>
                  <a:schemeClr val="tx1"/>
                </a:solidFill>
                <a:latin typeface="+mn-lt"/>
                <a:ea typeface="+mn-ea"/>
                <a:cs typeface="+mn-cs"/>
              </a:rPr>
              <a:t> to the UN Asia-Pacific Disaster Report of 2015, the Philippines placed second among 15 countries that had the highest risk from natural disasters and placed third among 15 countries that have the highest exposure to natural disasters. </a:t>
            </a:r>
            <a:r>
              <a:rPr lang="en-PH" baseline="0" dirty="0" smtClean="0"/>
              <a:t>Natural and man-made shocks can stagnate growth and </a:t>
            </a:r>
            <a:r>
              <a:rPr lang="en-US" kern="1200" dirty="0" smtClean="0">
                <a:solidFill>
                  <a:schemeClr val="tx1"/>
                </a:solidFill>
                <a:latin typeface="+mn-lt"/>
                <a:ea typeface="+mn-ea"/>
                <a:cs typeface="+mn-cs"/>
              </a:rPr>
              <a:t>push the non-poor into poverty and poor people into deeper poverty, undermining development efforts. </a:t>
            </a:r>
          </a:p>
          <a:p>
            <a:pPr algn="just"/>
            <a:endParaRPr lang="en-PH" baseline="0" dirty="0" smtClean="0"/>
          </a:p>
          <a:p>
            <a:pPr algn="just"/>
            <a:r>
              <a:rPr lang="en-PH" b="1" baseline="0" dirty="0" smtClean="0"/>
              <a:t>Second, </a:t>
            </a:r>
            <a:r>
              <a:rPr lang="en-PH" b="0" baseline="0" dirty="0" smtClean="0"/>
              <a:t>as a decentralized form of government, local government units </a:t>
            </a:r>
            <a:r>
              <a:rPr lang="en-PH" u="none" kern="1200" dirty="0" smtClean="0">
                <a:solidFill>
                  <a:schemeClr val="tx1"/>
                </a:solidFill>
                <a:latin typeface="+mn-lt"/>
                <a:ea typeface="+mn-ea"/>
                <a:cs typeface="+mn-cs"/>
              </a:rPr>
              <a:t>are at the forefront of planning, resource allocation, and implementation of policies and programs to reduce poverty. </a:t>
            </a:r>
            <a:r>
              <a:rPr lang="en-PH" b="0" baseline="0" dirty="0" smtClean="0"/>
              <a:t>Cognizant of the importance of a strong local action and leadership, w</a:t>
            </a:r>
            <a:r>
              <a:rPr lang="en-PH" baseline="0" dirty="0" smtClean="0"/>
              <a:t>e need to further engage LGUs, build their awareness and capacities to develop evidence-based policies and programs. </a:t>
            </a:r>
          </a:p>
          <a:p>
            <a:pPr algn="just"/>
            <a:endParaRPr lang="en-PH" b="1" baseline="0" dirty="0" smtClean="0"/>
          </a:p>
          <a:p>
            <a:r>
              <a:rPr lang="en-PH" b="1" baseline="0" dirty="0" smtClean="0"/>
              <a:t>Third, </a:t>
            </a:r>
            <a:r>
              <a:rPr lang="en-PH" b="0" baseline="0" dirty="0" smtClean="0"/>
              <a:t>t</a:t>
            </a:r>
            <a:r>
              <a:rPr lang="en-PH" kern="1200" dirty="0" smtClean="0">
                <a:solidFill>
                  <a:schemeClr val="tx1"/>
                </a:solidFill>
                <a:latin typeface="+mn-lt"/>
                <a:ea typeface="+mn-ea"/>
                <a:cs typeface="+mn-cs"/>
              </a:rPr>
              <a:t>he 2030 Agenda calls for increased support in strengthening data collection and capacity building in all Member States, taking into consideration the gap in data collection and the unavailability of baseline data for some of the targets. Furthermore, as the 2030 Agenda pledges that no one will be left behind, there is also a demand for official statistics to be more disaggregated, frequent, timely, and accessible. </a:t>
            </a:r>
          </a:p>
          <a:p>
            <a:endParaRPr lang="en-PH" kern="1200" dirty="0" smtClean="0">
              <a:solidFill>
                <a:schemeClr val="tx1"/>
              </a:solidFill>
              <a:latin typeface="+mn-lt"/>
              <a:ea typeface="+mn-ea"/>
              <a:cs typeface="+mn-cs"/>
            </a:endParaRPr>
          </a:p>
          <a:p>
            <a:pPr marL="0" marR="0" indent="0" algn="just" defTabSz="914400" rtl="0" eaLnBrk="0" fontAlgn="base" latinLnBrk="0" hangingPunct="0">
              <a:spcBef>
                <a:spcPts val="0"/>
              </a:spcBef>
              <a:spcAft>
                <a:spcPct val="0"/>
              </a:spcAft>
              <a:buClrTx/>
              <a:buSzTx/>
              <a:buFontTx/>
              <a:buNone/>
              <a:tabLst/>
              <a:defRPr/>
            </a:pPr>
            <a:r>
              <a:rPr lang="en-PH" b="1" kern="1200" dirty="0" smtClean="0">
                <a:solidFill>
                  <a:schemeClr val="tx1"/>
                </a:solidFill>
                <a:latin typeface="+mn-lt"/>
                <a:ea typeface="+mn-ea"/>
                <a:cs typeface="+mn-cs"/>
              </a:rPr>
              <a:t>Fourth,</a:t>
            </a:r>
            <a:r>
              <a:rPr lang="en-PH" b="1" kern="1200" baseline="0" dirty="0" smtClean="0">
                <a:solidFill>
                  <a:schemeClr val="tx1"/>
                </a:solidFill>
                <a:latin typeface="+mn-lt"/>
                <a:ea typeface="+mn-ea"/>
                <a:cs typeface="+mn-cs"/>
              </a:rPr>
              <a:t> </a:t>
            </a:r>
            <a:r>
              <a:rPr lang="en-PH" b="0" kern="1200" baseline="0" dirty="0" smtClean="0">
                <a:solidFill>
                  <a:schemeClr val="tx1"/>
                </a:solidFill>
                <a:latin typeface="+mn-lt"/>
                <a:ea typeface="+mn-ea"/>
                <a:cs typeface="+mn-cs"/>
              </a:rPr>
              <a:t>t</a:t>
            </a:r>
            <a:r>
              <a:rPr lang="en-AU" kern="1200" dirty="0" smtClean="0">
                <a:solidFill>
                  <a:schemeClr val="tx1"/>
                </a:solidFill>
                <a:latin typeface="+mn-lt"/>
                <a:ea typeface="+mn-ea"/>
                <a:cs typeface="+mn-cs"/>
              </a:rPr>
              <a:t>he financing requirement of the 2030 Agenda will continue to be crucial such that both public and private resources need to be tapped.  The support and commitment of development partners and the private sector will also be very important to implement and achieve the country’s SDGs and targets. </a:t>
            </a:r>
            <a:r>
              <a:rPr lang="en-US" kern="1200" dirty="0" smtClean="0">
                <a:solidFill>
                  <a:schemeClr val="tx1"/>
                </a:solidFill>
                <a:latin typeface="+mn-lt"/>
                <a:ea typeface="+mn-ea"/>
                <a:cs typeface="+mn-cs"/>
              </a:rPr>
              <a:t>Further, the adequacy and development impact of Official Development Assistance (ODA) in the context of the 2030 Agenda is vital given the special needs and vulnerability of developing countries. There is a need to accelerate ODA to ensure additional financial resources to address development challenges of countries and support their implementation and achievement of the SDGs. Also, access to adequate long-term financing for disaster risk reduction and management are crucial for vulnerable countries such as the Philippines to cope and adapt from these development challenges.</a:t>
            </a:r>
            <a:endParaRPr lang="en-PH" kern="1200" dirty="0" smtClean="0">
              <a:solidFill>
                <a:schemeClr val="tx1"/>
              </a:solidFill>
              <a:latin typeface="+mn-lt"/>
              <a:ea typeface="+mn-ea"/>
              <a:cs typeface="+mn-cs"/>
            </a:endParaRPr>
          </a:p>
          <a:p>
            <a:endParaRPr lang="en-PH" b="1" kern="1200" dirty="0" smtClean="0">
              <a:solidFill>
                <a:schemeClr val="tx1"/>
              </a:solidFill>
              <a:latin typeface="+mn-lt"/>
              <a:ea typeface="+mn-ea"/>
              <a:cs typeface="+mn-cs"/>
            </a:endParaRPr>
          </a:p>
          <a:p>
            <a:pPr algn="just"/>
            <a:endParaRPr lang="en-PH" baseline="0" dirty="0" smtClean="0"/>
          </a:p>
          <a:p>
            <a:pPr algn="just"/>
            <a:endParaRPr lang="en-PH" dirty="0"/>
          </a:p>
        </p:txBody>
      </p:sp>
      <p:sp>
        <p:nvSpPr>
          <p:cNvPr id="6" name="Slide Number Placeholder 5"/>
          <p:cNvSpPr>
            <a:spLocks noGrp="1"/>
          </p:cNvSpPr>
          <p:nvPr>
            <p:ph type="sldNum" sz="quarter" idx="10"/>
          </p:nvPr>
        </p:nvSpPr>
        <p:spPr/>
        <p:txBody>
          <a:bodyPr/>
          <a:lstStyle/>
          <a:p>
            <a:pPr>
              <a:defRPr/>
            </a:pPr>
            <a:fld id="{67585500-61D0-476D-AD90-20296DFF3069}" type="slidenum">
              <a:rPr lang="en-PH" smtClean="0"/>
              <a:pPr>
                <a:defRPr/>
              </a:pPr>
              <a:t>12</a:t>
            </a:fld>
            <a:endParaRPr lang="en-P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3494" y="1000919"/>
            <a:ext cx="4032250" cy="2790825"/>
          </a:xfrm>
        </p:spPr>
      </p:sp>
      <p:sp>
        <p:nvSpPr>
          <p:cNvPr id="3" name="Notes Placeholder 2"/>
          <p:cNvSpPr>
            <a:spLocks noGrp="1"/>
          </p:cNvSpPr>
          <p:nvPr>
            <p:ph type="body" idx="1"/>
          </p:nvPr>
        </p:nvSpPr>
        <p:spPr>
          <a:xfrm>
            <a:off x="286544" y="4048919"/>
            <a:ext cx="6096000" cy="4466277"/>
          </a:xfrm>
        </p:spPr>
        <p:txBody>
          <a:bodyPr>
            <a:noAutofit/>
          </a:bodyPr>
          <a:lstStyle/>
          <a:p>
            <a:pPr marL="0" lvl="1" algn="just">
              <a:spcBef>
                <a:spcPts val="0"/>
              </a:spcBef>
            </a:pPr>
            <a:r>
              <a:rPr lang="en-US" b="1" i="1" kern="1200" dirty="0" smtClean="0">
                <a:solidFill>
                  <a:schemeClr val="tx1"/>
                </a:solidFill>
                <a:latin typeface="+mn-lt"/>
                <a:ea typeface="+mn-ea"/>
                <a:cs typeface="+mn-cs"/>
              </a:rPr>
              <a:t>Increasing transfer of and access to technology. </a:t>
            </a:r>
            <a:r>
              <a:rPr lang="en-US" kern="1200" dirty="0" smtClean="0">
                <a:solidFill>
                  <a:schemeClr val="tx1"/>
                </a:solidFill>
                <a:latin typeface="+mn-lt"/>
                <a:ea typeface="+mn-ea"/>
                <a:cs typeface="+mn-cs"/>
              </a:rPr>
              <a:t>The identified early movers, specifically technologically-advanced countries with their resources, should develop the appropriate technologies within the reach of developing countries to facilitate technology transfer, knowledge sharing and sustained cooperation towards transition to greener and cleaner production and deliver SDGs-related commitments.</a:t>
            </a:r>
            <a:endParaRPr lang="en-PH" dirty="0" smtClean="0"/>
          </a:p>
          <a:p>
            <a:pPr marL="0" lvl="1" algn="just">
              <a:spcBef>
                <a:spcPts val="0"/>
              </a:spcBef>
            </a:pPr>
            <a:endParaRPr lang="en-PH" b="1" i="1" kern="1200" dirty="0" smtClean="0">
              <a:solidFill>
                <a:schemeClr val="tx1"/>
              </a:solidFill>
              <a:latin typeface="+mn-lt"/>
              <a:ea typeface="+mn-ea"/>
              <a:cs typeface="+mn-cs"/>
            </a:endParaRPr>
          </a:p>
          <a:p>
            <a:pPr marL="0" lvl="1" algn="just">
              <a:spcBef>
                <a:spcPts val="0"/>
              </a:spcBef>
            </a:pPr>
            <a:r>
              <a:rPr lang="en-US" b="1" i="1" kern="1200" dirty="0" smtClean="0">
                <a:solidFill>
                  <a:schemeClr val="tx1"/>
                </a:solidFill>
                <a:latin typeface="+mn-lt"/>
                <a:ea typeface="+mn-ea"/>
                <a:cs typeface="+mn-cs"/>
              </a:rPr>
              <a:t>Technical and financial assistance on data revolution</a:t>
            </a:r>
            <a:r>
              <a:rPr lang="en-US" i="1" kern="1200" dirty="0" smtClean="0">
                <a:solidFill>
                  <a:schemeClr val="tx1"/>
                </a:solidFill>
                <a:latin typeface="+mn-lt"/>
                <a:ea typeface="+mn-ea"/>
                <a:cs typeface="+mn-cs"/>
              </a:rPr>
              <a:t>.</a:t>
            </a:r>
            <a:r>
              <a:rPr lang="en-US" kern="1200" dirty="0" smtClean="0">
                <a:solidFill>
                  <a:schemeClr val="tx1"/>
                </a:solidFill>
                <a:latin typeface="+mn-lt"/>
                <a:ea typeface="+mn-ea"/>
                <a:cs typeface="+mn-cs"/>
              </a:rPr>
              <a:t> It is recognized that one of the critical challenges in SDGs implementation in developing countries is limited data availability for more informed decision-making. The Philippines deems it necessary to improve data collection, dissemination and analysis and provide a foundation for the identification of clear and measurable SDG indicators and appropriate strategies and interventions at the national and local levels to address development challenges. Moreover, disaggregated</a:t>
            </a:r>
            <a:r>
              <a:rPr lang="en-US" kern="1200" baseline="0" dirty="0" smtClean="0">
                <a:solidFill>
                  <a:schemeClr val="tx1"/>
                </a:solidFill>
                <a:latin typeface="+mn-lt"/>
                <a:ea typeface="+mn-ea"/>
                <a:cs typeface="+mn-cs"/>
              </a:rPr>
              <a:t> data are needed to ensure that no one is left behind. </a:t>
            </a:r>
            <a:endParaRPr lang="en-PH" baseline="0" dirty="0" smtClean="0"/>
          </a:p>
          <a:p>
            <a:pPr marL="0" lvl="1" algn="just">
              <a:spcBef>
                <a:spcPts val="0"/>
              </a:spcBef>
            </a:pPr>
            <a:endParaRPr lang="en-PH" b="1" i="1" kern="1200" dirty="0" smtClean="0">
              <a:solidFill>
                <a:schemeClr val="tx1"/>
              </a:solidFill>
              <a:latin typeface="+mn-lt"/>
              <a:ea typeface="+mn-ea"/>
              <a:cs typeface="+mn-cs"/>
            </a:endParaRPr>
          </a:p>
          <a:p>
            <a:pPr marL="0" lvl="1" algn="just">
              <a:spcBef>
                <a:spcPts val="0"/>
              </a:spcBef>
            </a:pPr>
            <a:r>
              <a:rPr lang="en-US" b="1" i="1" kern="1200" dirty="0" smtClean="0">
                <a:solidFill>
                  <a:schemeClr val="tx1"/>
                </a:solidFill>
                <a:latin typeface="+mn-lt"/>
                <a:ea typeface="+mn-ea"/>
                <a:cs typeface="+mn-cs"/>
              </a:rPr>
              <a:t>Building absorptive capacities of local institutions.</a:t>
            </a:r>
            <a:r>
              <a:rPr lang="en-US" kern="1200" dirty="0" smtClean="0">
                <a:solidFill>
                  <a:schemeClr val="tx1"/>
                </a:solidFill>
                <a:latin typeface="+mn-lt"/>
                <a:ea typeface="+mn-ea"/>
                <a:cs typeface="+mn-cs"/>
              </a:rPr>
              <a:t> It is important to strengthen efforts to ensure that local institutions are well-equipped to deliver SDGs commitments through increasing their technical-know-how and involvement in the entire development process. It is necessary to guarantee that the human and financial resources are in place at the local level. </a:t>
            </a:r>
            <a:endParaRPr lang="en-PH" kern="1200" dirty="0" smtClean="0">
              <a:solidFill>
                <a:schemeClr val="tx1"/>
              </a:solidFill>
              <a:latin typeface="+mn-lt"/>
              <a:ea typeface="+mn-ea"/>
              <a:cs typeface="+mn-cs"/>
            </a:endParaRPr>
          </a:p>
          <a:p>
            <a:pPr algn="just">
              <a:spcBef>
                <a:spcPts val="0"/>
              </a:spcBef>
            </a:pPr>
            <a:endParaRPr lang="en-PH" dirty="0" smtClean="0"/>
          </a:p>
          <a:p>
            <a:r>
              <a:rPr lang="en-PH" sz="1200" b="1" i="1" kern="1200" dirty="0" smtClean="0">
                <a:solidFill>
                  <a:schemeClr val="tx1"/>
                </a:solidFill>
                <a:latin typeface="+mn-lt"/>
                <a:ea typeface="+mn-ea"/>
                <a:cs typeface="+mn-cs"/>
              </a:rPr>
              <a:t>Disaster risk reduction management. </a:t>
            </a:r>
            <a:r>
              <a:rPr lang="en-PH" sz="1200" kern="1200" dirty="0" smtClean="0">
                <a:solidFill>
                  <a:schemeClr val="tx1"/>
                </a:solidFill>
                <a:latin typeface="+mn-lt"/>
                <a:ea typeface="+mn-ea"/>
                <a:cs typeface="+mn-cs"/>
              </a:rPr>
              <a:t>Also, access to adequate long-term financing for disaster risk reduction and management are crucial for vulnerable countries such as the Philippines to cope and adapt from these development challenges.</a:t>
            </a:r>
          </a:p>
          <a:p>
            <a:pPr algn="just">
              <a:spcBef>
                <a:spcPts val="0"/>
              </a:spcBef>
            </a:pPr>
            <a:endParaRPr lang="en-PH" dirty="0"/>
          </a:p>
        </p:txBody>
      </p:sp>
      <p:sp>
        <p:nvSpPr>
          <p:cNvPr id="4" name="Slide Number Placeholder 3"/>
          <p:cNvSpPr>
            <a:spLocks noGrp="1"/>
          </p:cNvSpPr>
          <p:nvPr>
            <p:ph type="sldNum" sz="quarter" idx="10"/>
          </p:nvPr>
        </p:nvSpPr>
        <p:spPr/>
        <p:txBody>
          <a:bodyPr/>
          <a:lstStyle/>
          <a:p>
            <a:fld id="{F606A4C2-D0F9-438C-924F-232BDEAB71AB}" type="slidenum">
              <a:rPr lang="en-PH" smtClean="0"/>
              <a:pPr/>
              <a:t>13</a:t>
            </a:fld>
            <a:endParaRPr lang="en-PH"/>
          </a:p>
        </p:txBody>
      </p:sp>
    </p:spTree>
    <p:extLst>
      <p:ext uri="{BB962C8B-B14F-4D97-AF65-F5344CB8AC3E}">
        <p14:creationId xmlns:p14="http://schemas.microsoft.com/office/powerpoint/2010/main" val="2034066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852488" y="744538"/>
            <a:ext cx="4964112" cy="3722687"/>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r>
              <a:rPr lang="en-PH" sz="1600" dirty="0" smtClean="0"/>
              <a:t>That ends</a:t>
            </a:r>
            <a:r>
              <a:rPr lang="en-PH" sz="1600" baseline="0" dirty="0" smtClean="0"/>
              <a:t> my presentation. </a:t>
            </a:r>
            <a:r>
              <a:rPr lang="en-PH" sz="1600" dirty="0" smtClean="0"/>
              <a:t>Thank you!</a:t>
            </a:r>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F5048E9-7CEF-40E8-80E0-C59A2AC0A616}" type="slidenum">
              <a:rPr lang="en-PH" smtClean="0">
                <a:cs typeface="Arial" pitchFamily="34" charset="0"/>
              </a:rPr>
              <a:pPr/>
              <a:t>14</a:t>
            </a:fld>
            <a:endParaRPr lang="en-PH"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744538"/>
            <a:ext cx="5376862" cy="3722687"/>
          </a:xfrm>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60144CC1-FF6C-4F25-A3B1-1FF6E736DC59}" type="slidenum">
              <a:rPr lang="en-PH" smtClean="0"/>
              <a:pPr/>
              <a:t>2</a:t>
            </a:fld>
            <a:endParaRPr lang="en-PH" dirty="0"/>
          </a:p>
        </p:txBody>
      </p:sp>
    </p:spTree>
    <p:extLst>
      <p:ext uri="{BB962C8B-B14F-4D97-AF65-F5344CB8AC3E}">
        <p14:creationId xmlns:p14="http://schemas.microsoft.com/office/powerpoint/2010/main" val="414620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646113" y="744538"/>
            <a:ext cx="5376862" cy="3722687"/>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lgn="just"/>
            <a:r>
              <a:rPr lang="en-PH" sz="1400" b="0" i="0" kern="1200" dirty="0" smtClean="0">
                <a:solidFill>
                  <a:schemeClr val="tx1"/>
                </a:solidFill>
                <a:latin typeface="+mn-lt"/>
                <a:ea typeface="+mn-ea"/>
                <a:cs typeface="+mn-cs"/>
              </a:rPr>
              <a:t>Last September 2015, the Philippines joined UN member states in support of the adoption of the Sustainable Development Goals (SDGs) and pushed for urgent action to combat climate change and its impact.</a:t>
            </a:r>
            <a:endParaRPr lang="en-PH" sz="1400" kern="1200" dirty="0" smtClean="0">
              <a:solidFill>
                <a:schemeClr val="tx1"/>
              </a:solidFill>
              <a:effectLst/>
              <a:latin typeface="+mn-lt"/>
              <a:ea typeface="+mn-ea"/>
              <a:cs typeface="+mn-cs"/>
            </a:endParaRPr>
          </a:p>
          <a:p>
            <a:pPr algn="just"/>
            <a:endParaRPr lang="en-PH" sz="1400" kern="1200" dirty="0" smtClean="0">
              <a:solidFill>
                <a:schemeClr val="tx1"/>
              </a:solidFill>
              <a:effectLst/>
              <a:latin typeface="+mn-lt"/>
              <a:ea typeface="+mn-ea"/>
              <a:cs typeface="+mn-cs"/>
            </a:endParaRPr>
          </a:p>
          <a:p>
            <a:pPr algn="just"/>
            <a:r>
              <a:rPr lang="en-PH" sz="1400" kern="1200" dirty="0" smtClean="0">
                <a:solidFill>
                  <a:schemeClr val="tx1"/>
                </a:solidFill>
                <a:effectLst/>
                <a:latin typeface="+mn-lt"/>
                <a:ea typeface="+mn-ea"/>
                <a:cs typeface="+mn-cs"/>
              </a:rPr>
              <a:t>The Philippines pledged “to make the 2030 Agenda a reality and leave no one behind.” We welcomed the inclusion of Philippine priorities in the 2030 Agenda namely,</a:t>
            </a:r>
            <a:r>
              <a:rPr lang="en-PH" sz="1400" kern="1200" baseline="0" dirty="0" smtClean="0">
                <a:solidFill>
                  <a:schemeClr val="tx1"/>
                </a:solidFill>
                <a:effectLst/>
                <a:latin typeface="+mn-lt"/>
                <a:ea typeface="+mn-ea"/>
                <a:cs typeface="+mn-cs"/>
              </a:rPr>
              <a:t> the recognition of </a:t>
            </a:r>
            <a:r>
              <a:rPr lang="en-PH" sz="1400" kern="1200" dirty="0" smtClean="0">
                <a:solidFill>
                  <a:schemeClr val="tx1"/>
                </a:solidFill>
                <a:effectLst/>
                <a:latin typeface="+mn-lt"/>
                <a:ea typeface="+mn-ea"/>
                <a:cs typeface="+mn-cs"/>
              </a:rPr>
              <a:t>the rights of migrants; to need to address climate change with urgency; the need for collective action for conservation; and equality of opportunities.</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3</a:t>
            </a:fld>
            <a:endParaRPr lang="en-PH" smtClean="0">
              <a:cs typeface="Arial" pitchFamily="34" charset="0"/>
            </a:endParaRPr>
          </a:p>
        </p:txBody>
      </p:sp>
    </p:spTree>
    <p:extLst>
      <p:ext uri="{BB962C8B-B14F-4D97-AF65-F5344CB8AC3E}">
        <p14:creationId xmlns:p14="http://schemas.microsoft.com/office/powerpoint/2010/main" val="375876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646113" y="744538"/>
            <a:ext cx="5376862" cy="3722687"/>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lgn="just"/>
            <a:r>
              <a:rPr lang="en-PH" sz="1400" kern="1200" dirty="0" smtClean="0">
                <a:solidFill>
                  <a:schemeClr val="tx1"/>
                </a:solidFill>
                <a:effectLst/>
                <a:latin typeface="+mn-lt"/>
                <a:ea typeface="+mn-ea"/>
                <a:cs typeface="+mn-cs"/>
              </a:rPr>
              <a:t>Responding to the SDGs challenge, the Philippine government initiated</a:t>
            </a:r>
            <a:r>
              <a:rPr lang="en-PH" sz="1400" kern="1200" baseline="0" dirty="0" smtClean="0">
                <a:solidFill>
                  <a:schemeClr val="tx1"/>
                </a:solidFill>
                <a:effectLst/>
                <a:latin typeface="+mn-lt"/>
                <a:ea typeface="+mn-ea"/>
                <a:cs typeface="+mn-cs"/>
              </a:rPr>
              <a:t> parallel/simultaneous efforts on the development of national-level indicators, building awareness through briefings, and reviewing the functions of existing institutional arrangements which we have utilized on the implementation of the MDGs.   </a:t>
            </a:r>
          </a:p>
          <a:p>
            <a:pPr algn="just"/>
            <a:endParaRPr lang="en-PH" sz="1400" kern="1200" baseline="0" dirty="0" smtClean="0">
              <a:solidFill>
                <a:schemeClr val="tx1"/>
              </a:solidFill>
              <a:effectLst/>
              <a:latin typeface="+mn-lt"/>
              <a:ea typeface="+mn-ea"/>
              <a:cs typeface="+mn-cs"/>
            </a:endParaRPr>
          </a:p>
          <a:p>
            <a:pPr algn="just"/>
            <a:endParaRPr lang="en-PH" sz="1400" kern="1200" baseline="0" dirty="0" smtClean="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4</a:t>
            </a:fld>
            <a:endParaRPr lang="en-PH" smtClean="0">
              <a:cs typeface="Arial" pitchFamily="34" charset="0"/>
            </a:endParaRPr>
          </a:p>
        </p:txBody>
      </p:sp>
    </p:spTree>
    <p:extLst>
      <p:ext uri="{BB962C8B-B14F-4D97-AF65-F5344CB8AC3E}">
        <p14:creationId xmlns:p14="http://schemas.microsoft.com/office/powerpoint/2010/main" val="37587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646113" y="744538"/>
            <a:ext cx="5376862" cy="3722687"/>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noAutofit/>
          </a:bodyPr>
          <a:lstStyle/>
          <a:p>
            <a:pPr algn="just"/>
            <a:r>
              <a:rPr lang="en-PH" sz="1400" kern="1200" baseline="0" dirty="0" smtClean="0">
                <a:solidFill>
                  <a:schemeClr val="tx1"/>
                </a:solidFill>
                <a:effectLst/>
                <a:latin typeface="+mn-lt"/>
                <a:ea typeface="+mn-ea"/>
                <a:cs typeface="+mn-cs"/>
              </a:rPr>
              <a:t>Our initial step towards establishing a mechanism for monitoring the SDGs is through the conduct of a </a:t>
            </a:r>
            <a:r>
              <a:rPr lang="en-PH" sz="1400" kern="1200" baseline="0" dirty="0" err="1" smtClean="0">
                <a:solidFill>
                  <a:schemeClr val="tx1"/>
                </a:solidFill>
                <a:effectLst/>
                <a:latin typeface="+mn-lt"/>
                <a:ea typeface="+mn-ea"/>
                <a:cs typeface="+mn-cs"/>
              </a:rPr>
              <a:t>multisectoral</a:t>
            </a:r>
            <a:r>
              <a:rPr lang="en-PH" sz="1400" kern="1200" baseline="0" dirty="0" smtClean="0">
                <a:solidFill>
                  <a:schemeClr val="tx1"/>
                </a:solidFill>
                <a:effectLst/>
                <a:latin typeface="+mn-lt"/>
                <a:ea typeface="+mn-ea"/>
                <a:cs typeface="+mn-cs"/>
              </a:rPr>
              <a:t> technical workshop on the SDGs indicators held last October 22, 2015 spearheaded by NEDA and the Philippine Statistics Authority. </a:t>
            </a:r>
          </a:p>
          <a:p>
            <a:pPr algn="just"/>
            <a:endParaRPr lang="en-PH" sz="1400" kern="1200" baseline="0" dirty="0" smtClean="0">
              <a:solidFill>
                <a:schemeClr val="tx1"/>
              </a:solidFill>
              <a:effectLst/>
              <a:latin typeface="+mn-lt"/>
              <a:ea typeface="+mn-ea"/>
              <a:cs typeface="+mn-cs"/>
            </a:endParaRPr>
          </a:p>
          <a:p>
            <a:pPr algn="just"/>
            <a:r>
              <a:rPr lang="en-PH" sz="1400" kern="1200" baseline="0" dirty="0" smtClean="0">
                <a:solidFill>
                  <a:schemeClr val="tx1"/>
                </a:solidFill>
                <a:effectLst/>
                <a:latin typeface="+mn-lt"/>
                <a:ea typeface="+mn-ea"/>
                <a:cs typeface="+mn-cs"/>
              </a:rPr>
              <a:t>293 participants from various national government agencies, civil society, UN Country Team, and the academe attended the workshop. Salient features of the 2030 Agenda and ways forward on SDGs implementation were discussed. </a:t>
            </a:r>
          </a:p>
          <a:p>
            <a:pPr algn="just"/>
            <a:endParaRPr lang="en-PH" sz="1400" kern="1200" baseline="0" dirty="0" smtClean="0">
              <a:solidFill>
                <a:schemeClr val="tx1"/>
              </a:solidFill>
              <a:effectLst/>
              <a:latin typeface="+mn-lt"/>
              <a:ea typeface="+mn-ea"/>
              <a:cs typeface="+mn-cs"/>
            </a:endParaRPr>
          </a:p>
          <a:p>
            <a:pPr algn="just"/>
            <a:r>
              <a:rPr lang="en-PH" sz="1400" kern="1200" baseline="0" dirty="0" smtClean="0">
                <a:solidFill>
                  <a:schemeClr val="tx1"/>
                </a:solidFill>
                <a:effectLst/>
                <a:latin typeface="+mn-lt"/>
                <a:ea typeface="+mn-ea"/>
                <a:cs typeface="+mn-cs"/>
              </a:rPr>
              <a:t>The participants examined the relevance of the initial list of proposed SDGs indicators; identified indicators which were not in the list but deemed to be relevant and crucial in achieving the SDGs targets; assessed whether the data are available from existing data sources or at least can be made available; and prioritized which should be part of the core indicators to be monitored in the Philippines.     </a:t>
            </a:r>
          </a:p>
          <a:p>
            <a:pPr algn="just"/>
            <a:endParaRPr lang="en-PH" sz="1400" kern="1200" baseline="0" dirty="0" smtClean="0">
              <a:solidFill>
                <a:schemeClr val="tx1"/>
              </a:solidFill>
              <a:effectLst/>
              <a:latin typeface="+mn-lt"/>
              <a:ea typeface="+mn-ea"/>
              <a:cs typeface="+mn-cs"/>
            </a:endParaRPr>
          </a:p>
          <a:p>
            <a:pPr algn="just"/>
            <a:r>
              <a:rPr lang="en-PH" sz="1400" kern="1200" baseline="0" dirty="0" smtClean="0">
                <a:solidFill>
                  <a:schemeClr val="tx1"/>
                </a:solidFill>
                <a:effectLst/>
                <a:latin typeface="+mn-lt"/>
                <a:ea typeface="+mn-ea"/>
                <a:cs typeface="+mn-cs"/>
              </a:rPr>
              <a:t>In view of the global indicator framework agreed by 47</a:t>
            </a:r>
            <a:r>
              <a:rPr lang="en-PH" sz="1400" kern="1200" baseline="30000" dirty="0" smtClean="0">
                <a:solidFill>
                  <a:schemeClr val="tx1"/>
                </a:solidFill>
                <a:effectLst/>
                <a:latin typeface="+mn-lt"/>
                <a:ea typeface="+mn-ea"/>
                <a:cs typeface="+mn-cs"/>
              </a:rPr>
              <a:t>th</a:t>
            </a:r>
            <a:r>
              <a:rPr lang="en-PH" sz="1400" kern="1200" baseline="0" dirty="0" smtClean="0">
                <a:solidFill>
                  <a:schemeClr val="tx1"/>
                </a:solidFill>
                <a:effectLst/>
                <a:latin typeface="+mn-lt"/>
                <a:ea typeface="+mn-ea"/>
                <a:cs typeface="+mn-cs"/>
              </a:rPr>
              <a:t> Session of the UN Statistical Commission, a second round of workshops/consultations will be conducted to finalize the core national-level indicators. </a:t>
            </a:r>
            <a:endParaRPr lang="en-PH" sz="1400" kern="1200" dirty="0" smtClean="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5</a:t>
            </a:fld>
            <a:endParaRPr lang="en-PH" smtClean="0">
              <a:cs typeface="Arial" pitchFamily="34" charset="0"/>
            </a:endParaRPr>
          </a:p>
        </p:txBody>
      </p:sp>
    </p:spTree>
    <p:extLst>
      <p:ext uri="{BB962C8B-B14F-4D97-AF65-F5344CB8AC3E}">
        <p14:creationId xmlns:p14="http://schemas.microsoft.com/office/powerpoint/2010/main" val="37587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646113" y="744538"/>
            <a:ext cx="5376862" cy="3722687"/>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noAutofit/>
          </a:bodyPr>
          <a:lstStyle/>
          <a:p>
            <a:pPr algn="just"/>
            <a:r>
              <a:rPr lang="en-PH" sz="1400" kern="1200" dirty="0" smtClean="0">
                <a:solidFill>
                  <a:schemeClr val="tx1"/>
                </a:solidFill>
                <a:effectLst/>
                <a:latin typeface="+mn-lt"/>
                <a:ea typeface="+mn-ea"/>
                <a:cs typeface="+mn-cs"/>
              </a:rPr>
              <a:t>The Philippine</a:t>
            </a:r>
            <a:r>
              <a:rPr lang="en-PH" sz="1400" kern="1200" baseline="0" dirty="0" smtClean="0">
                <a:solidFill>
                  <a:schemeClr val="tx1"/>
                </a:solidFill>
                <a:effectLst/>
                <a:latin typeface="+mn-lt"/>
                <a:ea typeface="+mn-ea"/>
                <a:cs typeface="+mn-cs"/>
              </a:rPr>
              <a:t> Statistics Authority will be working on this timeframe. </a:t>
            </a:r>
          </a:p>
          <a:p>
            <a:pPr algn="just">
              <a:buFont typeface="Arial" pitchFamily="34" charset="0"/>
              <a:buChar char="•"/>
            </a:pPr>
            <a:r>
              <a:rPr lang="en-PH" sz="1400" kern="1200" baseline="0" dirty="0" smtClean="0">
                <a:solidFill>
                  <a:schemeClr val="tx1"/>
                </a:solidFill>
                <a:effectLst/>
                <a:latin typeface="+mn-lt"/>
                <a:ea typeface="+mn-ea"/>
                <a:cs typeface="+mn-cs"/>
              </a:rPr>
              <a:t> April 2016 – PSA and NEDA will conduct a technical workshop to coincide the global indicators with the initial list of identified national-level indicators</a:t>
            </a:r>
          </a:p>
          <a:p>
            <a:pPr algn="just">
              <a:buFont typeface="Arial" pitchFamily="34" charset="0"/>
              <a:buChar char="•"/>
            </a:pPr>
            <a:r>
              <a:rPr lang="en-PH" sz="1400" kern="1200" baseline="0" dirty="0" smtClean="0">
                <a:solidFill>
                  <a:schemeClr val="tx1"/>
                </a:solidFill>
                <a:effectLst/>
                <a:latin typeface="+mn-lt"/>
                <a:ea typeface="+mn-ea"/>
                <a:cs typeface="+mn-cs"/>
              </a:rPr>
              <a:t> May 2016 – as mentioned, the </a:t>
            </a:r>
            <a:r>
              <a:rPr lang="en-PH" sz="1400" kern="1200" baseline="0" dirty="0" err="1" smtClean="0">
                <a:solidFill>
                  <a:schemeClr val="tx1"/>
                </a:solidFill>
                <a:effectLst/>
                <a:latin typeface="+mn-lt"/>
                <a:ea typeface="+mn-ea"/>
                <a:cs typeface="+mn-cs"/>
              </a:rPr>
              <a:t>Multisectoral</a:t>
            </a:r>
            <a:r>
              <a:rPr lang="en-PH" sz="1400" kern="1200" baseline="0" dirty="0" smtClean="0">
                <a:solidFill>
                  <a:schemeClr val="tx1"/>
                </a:solidFill>
                <a:effectLst/>
                <a:latin typeface="+mn-lt"/>
                <a:ea typeface="+mn-ea"/>
                <a:cs typeface="+mn-cs"/>
              </a:rPr>
              <a:t> Technical Workshop on SDGs indicators will be conducted</a:t>
            </a:r>
          </a:p>
          <a:p>
            <a:pPr algn="just">
              <a:buFont typeface="Arial" pitchFamily="34" charset="0"/>
              <a:buChar char="•"/>
            </a:pPr>
            <a:r>
              <a:rPr lang="en-PH" sz="1400" kern="1200" baseline="0" dirty="0" smtClean="0">
                <a:solidFill>
                  <a:schemeClr val="tx1"/>
                </a:solidFill>
                <a:effectLst/>
                <a:latin typeface="+mn-lt"/>
                <a:ea typeface="+mn-ea"/>
                <a:cs typeface="+mn-cs"/>
              </a:rPr>
              <a:t> From May to June, consultations with Inter-agency and technical committees will be undertaken</a:t>
            </a:r>
          </a:p>
          <a:p>
            <a:pPr algn="just">
              <a:buFont typeface="Arial" pitchFamily="34" charset="0"/>
              <a:buChar char="•"/>
            </a:pPr>
            <a:r>
              <a:rPr lang="en-PH" sz="1400" kern="1200" baseline="0" dirty="0" smtClean="0">
                <a:solidFill>
                  <a:schemeClr val="tx1"/>
                </a:solidFill>
                <a:effectLst/>
                <a:latin typeface="+mn-lt"/>
                <a:ea typeface="+mn-ea"/>
                <a:cs typeface="+mn-cs"/>
              </a:rPr>
              <a:t> July 2016, release of the initial list of national SDGs indicators</a:t>
            </a:r>
          </a:p>
          <a:p>
            <a:pPr algn="just">
              <a:buFont typeface="Arial" pitchFamily="34" charset="0"/>
              <a:buChar char="•"/>
            </a:pPr>
            <a:r>
              <a:rPr lang="en-PH" sz="1400" kern="1200" baseline="0" dirty="0" smtClean="0">
                <a:solidFill>
                  <a:schemeClr val="tx1"/>
                </a:solidFill>
                <a:effectLst/>
                <a:latin typeface="+mn-lt"/>
                <a:ea typeface="+mn-ea"/>
                <a:cs typeface="+mn-cs"/>
              </a:rPr>
              <a:t> August 2016 – coordination with data source agencies and identification of SDG focal points</a:t>
            </a:r>
          </a:p>
          <a:p>
            <a:pPr algn="just">
              <a:buFont typeface="Arial" pitchFamily="34" charset="0"/>
              <a:buChar char="•"/>
            </a:pPr>
            <a:r>
              <a:rPr lang="en-PH" sz="1400" kern="1200" baseline="0" dirty="0" smtClean="0">
                <a:solidFill>
                  <a:schemeClr val="tx1"/>
                </a:solidFill>
                <a:effectLst/>
                <a:latin typeface="+mn-lt"/>
                <a:ea typeface="+mn-ea"/>
                <a:cs typeface="+mn-cs"/>
              </a:rPr>
              <a:t> July – November – formulation of metadata</a:t>
            </a:r>
          </a:p>
          <a:p>
            <a:pPr algn="just">
              <a:buFont typeface="Arial" pitchFamily="34" charset="0"/>
              <a:buChar char="•"/>
            </a:pPr>
            <a:r>
              <a:rPr lang="en-PH" sz="1400" kern="1200" baseline="0" dirty="0" smtClean="0">
                <a:solidFill>
                  <a:schemeClr val="tx1"/>
                </a:solidFill>
                <a:effectLst/>
                <a:latin typeface="+mn-lt"/>
                <a:ea typeface="+mn-ea"/>
                <a:cs typeface="+mn-cs"/>
              </a:rPr>
              <a:t> October - November – consultations with the IACs/TCs on metadata</a:t>
            </a:r>
          </a:p>
          <a:p>
            <a:pPr algn="just">
              <a:buFont typeface="Arial" pitchFamily="34" charset="0"/>
              <a:buChar char="•"/>
            </a:pPr>
            <a:r>
              <a:rPr lang="en-PH" sz="1400" kern="1200" baseline="0" dirty="0" smtClean="0">
                <a:solidFill>
                  <a:schemeClr val="tx1"/>
                </a:solidFill>
                <a:effectLst/>
                <a:latin typeface="+mn-lt"/>
                <a:ea typeface="+mn-ea"/>
                <a:cs typeface="+mn-cs"/>
              </a:rPr>
              <a:t> December – target date to finalize the list of the national SDGs indicators and metadata</a:t>
            </a:r>
          </a:p>
          <a:p>
            <a:pPr algn="just"/>
            <a:endParaRPr lang="en-PH" sz="1400" kern="1200" dirty="0" smtClean="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6</a:t>
            </a:fld>
            <a:endParaRPr lang="en-PH" smtClean="0">
              <a:cs typeface="Arial" pitchFamily="34" charset="0"/>
            </a:endParaRPr>
          </a:p>
        </p:txBody>
      </p:sp>
    </p:spTree>
    <p:extLst>
      <p:ext uri="{BB962C8B-B14F-4D97-AF65-F5344CB8AC3E}">
        <p14:creationId xmlns:p14="http://schemas.microsoft.com/office/powerpoint/2010/main" val="37587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646113" y="744538"/>
            <a:ext cx="5376862" cy="3722687"/>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algn="just"/>
            <a:r>
              <a:rPr lang="en-PH" sz="1400" kern="1200" dirty="0" smtClean="0">
                <a:solidFill>
                  <a:schemeClr val="tx1"/>
                </a:solidFill>
                <a:effectLst/>
                <a:latin typeface="+mn-lt"/>
                <a:ea typeface="+mn-ea"/>
                <a:cs typeface="+mn-cs"/>
              </a:rPr>
              <a:t>In</a:t>
            </a:r>
            <a:r>
              <a:rPr lang="en-PH" sz="1400" kern="1200" baseline="0" dirty="0" smtClean="0">
                <a:solidFill>
                  <a:schemeClr val="tx1"/>
                </a:solidFill>
                <a:effectLst/>
                <a:latin typeface="+mn-lt"/>
                <a:ea typeface="+mn-ea"/>
                <a:cs typeface="+mn-cs"/>
              </a:rPr>
              <a:t> terms of building awareness and to sensitize stakeholders on the SDGs, briefings on the SDGs have been conducted for the following national government agencies and universities. Updates on the probability of meeting the MDGs, lessons learned on MDG implementation, salient features of the 2030 Agenda, and the planned strategies to achieve the SDGs were presented. </a:t>
            </a:r>
          </a:p>
          <a:p>
            <a:pPr algn="just"/>
            <a:endParaRPr lang="en-PH" sz="1400" kern="1200" dirty="0" smtClean="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7</a:t>
            </a:fld>
            <a:endParaRPr lang="en-PH" smtClean="0">
              <a:cs typeface="Arial" pitchFamily="34" charset="0"/>
            </a:endParaRPr>
          </a:p>
        </p:txBody>
      </p:sp>
    </p:spTree>
    <p:extLst>
      <p:ext uri="{BB962C8B-B14F-4D97-AF65-F5344CB8AC3E}">
        <p14:creationId xmlns:p14="http://schemas.microsoft.com/office/powerpoint/2010/main" val="375876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646113" y="744538"/>
            <a:ext cx="5376862" cy="3722687"/>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PH" sz="1400" kern="1200" dirty="0" smtClean="0">
                <a:solidFill>
                  <a:schemeClr val="tx1"/>
                </a:solidFill>
                <a:effectLst/>
                <a:latin typeface="+mn-lt"/>
                <a:ea typeface="+mn-ea"/>
                <a:cs typeface="+mn-cs"/>
              </a:rPr>
              <a:t>Briefings</a:t>
            </a:r>
            <a:r>
              <a:rPr lang="en-PH" sz="1400" kern="1200" baseline="0" dirty="0" smtClean="0">
                <a:solidFill>
                  <a:schemeClr val="tx1"/>
                </a:solidFill>
                <a:effectLst/>
                <a:latin typeface="+mn-lt"/>
                <a:ea typeface="+mn-ea"/>
                <a:cs typeface="+mn-cs"/>
              </a:rPr>
              <a:t> were also conducted for the following non-government organizations. </a:t>
            </a:r>
            <a:endParaRPr lang="en-PH" sz="1400" kern="1200" dirty="0" smtClean="0">
              <a:solidFill>
                <a:schemeClr val="tx1"/>
              </a:solidFill>
              <a:effectLst/>
              <a:latin typeface="+mn-lt"/>
              <a:ea typeface="+mn-ea"/>
              <a:cs typeface="+mn-cs"/>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8</a:t>
            </a:fld>
            <a:endParaRPr lang="en-PH" smtClean="0">
              <a:cs typeface="Arial" pitchFamily="34" charset="0"/>
            </a:endParaRPr>
          </a:p>
        </p:txBody>
      </p:sp>
    </p:spTree>
    <p:extLst>
      <p:ext uri="{BB962C8B-B14F-4D97-AF65-F5344CB8AC3E}">
        <p14:creationId xmlns:p14="http://schemas.microsoft.com/office/powerpoint/2010/main" val="375876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430338" y="315913"/>
            <a:ext cx="3733800" cy="2584450"/>
          </a:xfrm>
          <a:noFill/>
          <a:ln>
            <a:solidFill>
              <a:srgbClr val="000000"/>
            </a:solidFill>
            <a:miter lim="800000"/>
            <a:headEnd/>
            <a:tailEnd/>
          </a:ln>
        </p:spPr>
      </p:sp>
      <p:sp>
        <p:nvSpPr>
          <p:cNvPr id="33795" name="Notes Placeholder 2"/>
          <p:cNvSpPr>
            <a:spLocks noGrp="1"/>
          </p:cNvSpPr>
          <p:nvPr>
            <p:ph type="body" idx="1"/>
          </p:nvPr>
        </p:nvSpPr>
        <p:spPr bwMode="auto">
          <a:xfrm>
            <a:off x="286544" y="2982119"/>
            <a:ext cx="6019800" cy="4466277"/>
          </a:xfrm>
          <a:noFill/>
        </p:spPr>
        <p:txBody>
          <a:bodyPr wrap="square" numCol="1" anchor="t" anchorCtr="0" compatLnSpc="1">
            <a:prstTxWarp prst="textNoShape">
              <a:avLst/>
            </a:prstTxWarp>
            <a:noAutofit/>
          </a:bodyPr>
          <a:lstStyle/>
          <a:p>
            <a:pPr marL="0" marR="0" indent="0" algn="just" defTabSz="914400" rtl="0" eaLnBrk="0" fontAlgn="base" latinLnBrk="0" hangingPunct="0">
              <a:spcBef>
                <a:spcPts val="0"/>
              </a:spcBef>
              <a:spcAft>
                <a:spcPct val="0"/>
              </a:spcAft>
              <a:buClrTx/>
              <a:buSzTx/>
              <a:buFontTx/>
              <a:buNone/>
              <a:tabLst/>
              <a:defRPr/>
            </a:pPr>
            <a:r>
              <a:rPr lang="en-PH" sz="1100" baseline="0" dirty="0" smtClean="0"/>
              <a:t>We have already established coordination and monitoring bodies for the MDGs. </a:t>
            </a:r>
            <a:r>
              <a:rPr lang="en-PH" sz="1100" b="0" baseline="0" dirty="0" smtClean="0"/>
              <a:t>Given the wider scope of the SDGs, these will be enhanced and strengthened. </a:t>
            </a:r>
          </a:p>
          <a:p>
            <a:pPr algn="just">
              <a:spcBef>
                <a:spcPts val="0"/>
              </a:spcBef>
            </a:pPr>
            <a:endParaRPr lang="en-PH" sz="1100" kern="1200" dirty="0" smtClean="0">
              <a:solidFill>
                <a:schemeClr val="tx1"/>
              </a:solidFill>
              <a:effectLst/>
              <a:latin typeface="+mn-lt"/>
              <a:ea typeface="+mn-ea"/>
              <a:cs typeface="+mn-cs"/>
            </a:endParaRPr>
          </a:p>
          <a:p>
            <a:pPr algn="just">
              <a:spcBef>
                <a:spcPts val="0"/>
              </a:spcBef>
              <a:buFont typeface="Arial" pitchFamily="34" charset="0"/>
              <a:buChar char="•"/>
            </a:pPr>
            <a:r>
              <a:rPr lang="en-PH" sz="1100" kern="1200" baseline="0" dirty="0" smtClean="0">
                <a:solidFill>
                  <a:schemeClr val="tx1"/>
                </a:solidFill>
                <a:effectLst/>
                <a:latin typeface="+mn-lt"/>
                <a:ea typeface="+mn-ea"/>
                <a:cs typeface="+mn-cs"/>
              </a:rPr>
              <a:t> The </a:t>
            </a:r>
            <a:r>
              <a:rPr lang="en-PH" sz="1100" b="1" kern="1200" baseline="0" dirty="0" smtClean="0">
                <a:solidFill>
                  <a:schemeClr val="tx1"/>
                </a:solidFill>
                <a:effectLst/>
                <a:latin typeface="+mn-lt"/>
                <a:ea typeface="+mn-ea"/>
                <a:cs typeface="+mn-cs"/>
              </a:rPr>
              <a:t>Cabinet Cluster on Human Development and Poverty Reduction</a:t>
            </a:r>
            <a:r>
              <a:rPr lang="en-PH" sz="1100" kern="1200" baseline="0" dirty="0" smtClean="0">
                <a:solidFill>
                  <a:schemeClr val="tx1"/>
                </a:solidFill>
                <a:effectLst/>
                <a:latin typeface="+mn-lt"/>
                <a:ea typeface="+mn-ea"/>
                <a:cs typeface="+mn-cs"/>
              </a:rPr>
              <a:t> focuses on improving the overall quality of life of the Filipino and translating the gains of good governance into direct, immediate and substantial benefits that will empower the poor and marginalized segments of society. </a:t>
            </a:r>
          </a:p>
          <a:p>
            <a:pPr algn="just">
              <a:spcBef>
                <a:spcPts val="0"/>
              </a:spcBef>
              <a:buFont typeface="Arial" pitchFamily="34" charset="0"/>
              <a:buNone/>
            </a:pPr>
            <a:endParaRPr lang="en-PH" sz="1100" kern="1200" baseline="0" dirty="0" smtClean="0">
              <a:solidFill>
                <a:schemeClr val="tx1"/>
              </a:solidFill>
              <a:effectLst/>
              <a:latin typeface="+mn-lt"/>
              <a:ea typeface="+mn-ea"/>
              <a:cs typeface="+mn-cs"/>
            </a:endParaRPr>
          </a:p>
          <a:p>
            <a:pPr algn="just">
              <a:spcBef>
                <a:spcPts val="0"/>
              </a:spcBef>
              <a:buFont typeface="Arial" pitchFamily="34" charset="0"/>
              <a:buChar char="•"/>
            </a:pPr>
            <a:r>
              <a:rPr lang="en-PH" sz="1100" kern="1200" baseline="0" dirty="0" smtClean="0">
                <a:solidFill>
                  <a:schemeClr val="tx1"/>
                </a:solidFill>
                <a:effectLst/>
                <a:latin typeface="+mn-lt"/>
                <a:ea typeface="+mn-ea"/>
                <a:cs typeface="+mn-cs"/>
              </a:rPr>
              <a:t>The </a:t>
            </a:r>
            <a:r>
              <a:rPr lang="en-PH" sz="1100" b="1" kern="1200" baseline="0" dirty="0" smtClean="0">
                <a:solidFill>
                  <a:schemeClr val="tx1"/>
                </a:solidFill>
                <a:effectLst/>
                <a:latin typeface="+mn-lt"/>
                <a:ea typeface="+mn-ea"/>
                <a:cs typeface="+mn-cs"/>
              </a:rPr>
              <a:t>Social Development Committee</a:t>
            </a:r>
            <a:r>
              <a:rPr lang="en-PH" sz="1100" kern="1200" baseline="0" dirty="0" smtClean="0">
                <a:solidFill>
                  <a:schemeClr val="tx1"/>
                </a:solidFill>
                <a:effectLst/>
                <a:latin typeface="+mn-lt"/>
                <a:ea typeface="+mn-ea"/>
                <a:cs typeface="+mn-cs"/>
              </a:rPr>
              <a:t>  </a:t>
            </a:r>
            <a:r>
              <a:rPr lang="en-PH" sz="1100" b="1" kern="1200" baseline="0" dirty="0" smtClean="0">
                <a:solidFill>
                  <a:schemeClr val="tx1"/>
                </a:solidFill>
                <a:effectLst/>
                <a:latin typeface="+mn-lt"/>
                <a:ea typeface="+mn-ea"/>
                <a:cs typeface="+mn-cs"/>
              </a:rPr>
              <a:t>(SDC) </a:t>
            </a:r>
            <a:r>
              <a:rPr lang="en-PH" sz="1100" b="0" i="0" kern="1200" baseline="0" dirty="0" smtClean="0">
                <a:solidFill>
                  <a:schemeClr val="tx1"/>
                </a:solidFill>
                <a:effectLst/>
                <a:latin typeface="+mn-lt"/>
                <a:ea typeface="+mn-ea"/>
                <a:cs typeface="+mn-cs"/>
              </a:rPr>
              <a:t>a</a:t>
            </a:r>
            <a:r>
              <a:rPr lang="en-PH" sz="1100" b="0" i="0" kern="1200" dirty="0" smtClean="0">
                <a:solidFill>
                  <a:schemeClr val="tx1"/>
                </a:solidFill>
                <a:latin typeface="+mn-lt"/>
                <a:ea typeface="+mn-ea"/>
                <a:cs typeface="+mn-cs"/>
              </a:rPr>
              <a:t>dvises the President and the NEDA Board on matters concerning social development, including education, manpower, health and nutrition, population and family planning, housing, human settlements, and the delivery of other social services. It coordinates the activities of government agencies concerned with social development; and recommends appropriate policies, programs and projects consistent with the national development objectives.</a:t>
            </a:r>
          </a:p>
          <a:p>
            <a:pPr algn="just">
              <a:spcBef>
                <a:spcPts val="0"/>
              </a:spcBef>
              <a:buFont typeface="Arial" pitchFamily="34" charset="0"/>
              <a:buChar char="•"/>
            </a:pPr>
            <a:endParaRPr lang="en-PH" sz="1100" b="0" i="0" kern="1200" dirty="0" smtClean="0">
              <a:solidFill>
                <a:schemeClr val="tx1"/>
              </a:solidFill>
              <a:latin typeface="+mn-lt"/>
              <a:ea typeface="+mn-ea"/>
              <a:cs typeface="+mn-cs"/>
            </a:endParaRPr>
          </a:p>
          <a:p>
            <a:pPr marL="0" marR="0" indent="0" algn="just" defTabSz="914400" rtl="0" eaLnBrk="0" fontAlgn="base" latinLnBrk="0" hangingPunct="0">
              <a:spcBef>
                <a:spcPts val="0"/>
              </a:spcBef>
              <a:spcAft>
                <a:spcPct val="0"/>
              </a:spcAft>
              <a:buClrTx/>
              <a:buSzTx/>
              <a:buFont typeface="Arial" pitchFamily="34" charset="0"/>
              <a:buChar char="•"/>
              <a:tabLst/>
              <a:defRPr/>
            </a:pPr>
            <a:r>
              <a:rPr lang="en-PH" sz="1100" b="0" i="0" kern="1200" dirty="0" smtClean="0">
                <a:solidFill>
                  <a:schemeClr val="tx1"/>
                </a:solidFill>
                <a:latin typeface="+mn-lt"/>
                <a:ea typeface="+mn-ea"/>
                <a:cs typeface="+mn-cs"/>
              </a:rPr>
              <a:t> </a:t>
            </a:r>
            <a:r>
              <a:rPr lang="en-PH" sz="1100" kern="1200" dirty="0" smtClean="0">
                <a:solidFill>
                  <a:schemeClr val="tx1"/>
                </a:solidFill>
                <a:latin typeface="+mn-lt"/>
                <a:ea typeface="+mn-ea"/>
                <a:cs typeface="+mn-cs"/>
              </a:rPr>
              <a:t>For program and project coordination, the </a:t>
            </a:r>
            <a:r>
              <a:rPr lang="en-PH" sz="1100" b="1" kern="1200" dirty="0" err="1" smtClean="0">
                <a:solidFill>
                  <a:schemeClr val="tx1"/>
                </a:solidFill>
                <a:latin typeface="+mn-lt"/>
                <a:ea typeface="+mn-ea"/>
                <a:cs typeface="+mn-cs"/>
              </a:rPr>
              <a:t>Multisectoral</a:t>
            </a:r>
            <a:r>
              <a:rPr lang="en-PH" sz="1100" b="1" kern="1200" dirty="0" smtClean="0">
                <a:solidFill>
                  <a:schemeClr val="tx1"/>
                </a:solidFill>
                <a:latin typeface="+mn-lt"/>
                <a:ea typeface="+mn-ea"/>
                <a:cs typeface="+mn-cs"/>
              </a:rPr>
              <a:t> Committee on International Development Commitments (MC-IHDC)</a:t>
            </a:r>
            <a:r>
              <a:rPr lang="en-PH" sz="1100" kern="1200" dirty="0" smtClean="0">
                <a:solidFill>
                  <a:schemeClr val="tx1"/>
                </a:solidFill>
                <a:latin typeface="+mn-lt"/>
                <a:ea typeface="+mn-ea"/>
                <a:cs typeface="+mn-cs"/>
              </a:rPr>
              <a:t> is being utilized to monitor the country’s progress and the efforts of various stakeholders to promote achievement of the MDGs. The MC-IHDC is a subcommittee of the NEDA Board’s SDC and was created to monitor, report, review, and evaluate the Philippine compliance to commitments made during international conferences on human/social development. </a:t>
            </a:r>
          </a:p>
          <a:p>
            <a:pPr marL="0" marR="0" indent="0" algn="just" defTabSz="914400" rtl="0" eaLnBrk="0" fontAlgn="base" latinLnBrk="0" hangingPunct="0">
              <a:spcBef>
                <a:spcPts val="0"/>
              </a:spcBef>
              <a:spcAft>
                <a:spcPct val="0"/>
              </a:spcAft>
              <a:buClrTx/>
              <a:buSzTx/>
              <a:buFont typeface="Arial" pitchFamily="34" charset="0"/>
              <a:buChar char="•"/>
              <a:tabLst/>
              <a:defRPr/>
            </a:pPr>
            <a:endParaRPr lang="en-PH" sz="1100" kern="1200" dirty="0" smtClean="0">
              <a:solidFill>
                <a:schemeClr val="tx1"/>
              </a:solidFill>
              <a:latin typeface="+mn-lt"/>
              <a:ea typeface="+mn-ea"/>
              <a:cs typeface="+mn-cs"/>
            </a:endParaRPr>
          </a:p>
          <a:p>
            <a:pPr marL="0" marR="0" indent="0" algn="just" defTabSz="914400" rtl="0" eaLnBrk="0" fontAlgn="base" latinLnBrk="0" hangingPunct="0">
              <a:spcBef>
                <a:spcPts val="0"/>
              </a:spcBef>
              <a:spcAft>
                <a:spcPct val="0"/>
              </a:spcAft>
              <a:buClrTx/>
              <a:buSzTx/>
              <a:buFont typeface="Arial" pitchFamily="34" charset="0"/>
              <a:buChar char="•"/>
              <a:tabLst/>
              <a:defRPr/>
            </a:pPr>
            <a:r>
              <a:rPr lang="en-PH" sz="1100" kern="1200" dirty="0" smtClean="0">
                <a:solidFill>
                  <a:schemeClr val="tx1"/>
                </a:solidFill>
                <a:latin typeface="+mn-lt"/>
                <a:ea typeface="+mn-ea"/>
                <a:cs typeface="+mn-cs"/>
              </a:rPr>
              <a:t> The </a:t>
            </a:r>
            <a:r>
              <a:rPr lang="en-PH" sz="1100" b="1" kern="1200" dirty="0" smtClean="0">
                <a:solidFill>
                  <a:schemeClr val="tx1"/>
                </a:solidFill>
                <a:latin typeface="+mn-lt"/>
                <a:ea typeface="+mn-ea"/>
                <a:cs typeface="+mn-cs"/>
              </a:rPr>
              <a:t>Cabinet</a:t>
            </a:r>
            <a:r>
              <a:rPr lang="en-PH" sz="1100" b="1" kern="1200" baseline="0" dirty="0" smtClean="0">
                <a:solidFill>
                  <a:schemeClr val="tx1"/>
                </a:solidFill>
                <a:latin typeface="+mn-lt"/>
                <a:ea typeface="+mn-ea"/>
                <a:cs typeface="+mn-cs"/>
              </a:rPr>
              <a:t> Cluster on Climate Change Adaptation and Mitigation </a:t>
            </a:r>
            <a:r>
              <a:rPr lang="en-PH" sz="1100" b="0" kern="1200" baseline="0" dirty="0" smtClean="0">
                <a:solidFill>
                  <a:schemeClr val="tx1"/>
                </a:solidFill>
                <a:latin typeface="+mn-lt"/>
                <a:ea typeface="+mn-ea"/>
                <a:cs typeface="+mn-cs"/>
              </a:rPr>
              <a:t>focuses on the conservation and protection of the environment and natural resources. It takes the lead in pursuing measures to adapt and mitigate the effects of climate change and undertakes all the necessary preparation for both natural and man-made disasters. </a:t>
            </a:r>
          </a:p>
          <a:p>
            <a:pPr marL="0" marR="0" indent="0" algn="just" defTabSz="914400" rtl="0" eaLnBrk="0" fontAlgn="base" latinLnBrk="0" hangingPunct="0">
              <a:spcBef>
                <a:spcPts val="0"/>
              </a:spcBef>
              <a:spcAft>
                <a:spcPct val="0"/>
              </a:spcAft>
              <a:buClrTx/>
              <a:buSzTx/>
              <a:buFont typeface="Arial" pitchFamily="34" charset="0"/>
              <a:buNone/>
              <a:tabLst/>
              <a:defRPr/>
            </a:pPr>
            <a:r>
              <a:rPr lang="en-PH" sz="1100" b="0" kern="1200" baseline="0" dirty="0" smtClean="0">
                <a:solidFill>
                  <a:schemeClr val="tx1"/>
                </a:solidFill>
                <a:latin typeface="+mn-lt"/>
                <a:ea typeface="+mn-ea"/>
                <a:cs typeface="+mn-cs"/>
              </a:rPr>
              <a:t> </a:t>
            </a:r>
            <a:r>
              <a:rPr lang="en-PH" sz="1100" kern="1200" dirty="0" smtClean="0">
                <a:solidFill>
                  <a:schemeClr val="tx1"/>
                </a:solidFill>
                <a:latin typeface="+mn-lt"/>
                <a:ea typeface="+mn-ea"/>
                <a:cs typeface="+mn-cs"/>
              </a:rPr>
              <a:t> </a:t>
            </a:r>
          </a:p>
          <a:p>
            <a:pPr marL="0" marR="0" indent="0" algn="just" defTabSz="914400" rtl="0" eaLnBrk="0" fontAlgn="base" latinLnBrk="0" hangingPunct="0">
              <a:spcBef>
                <a:spcPts val="0"/>
              </a:spcBef>
              <a:spcAft>
                <a:spcPct val="0"/>
              </a:spcAft>
              <a:buClrTx/>
              <a:buSzTx/>
              <a:buFont typeface="Arial" pitchFamily="34" charset="0"/>
              <a:buChar char="•"/>
              <a:tabLst/>
              <a:defRPr/>
            </a:pPr>
            <a:r>
              <a:rPr lang="en-PH" sz="1100" kern="1200" dirty="0" smtClean="0">
                <a:solidFill>
                  <a:schemeClr val="tx1"/>
                </a:solidFill>
                <a:latin typeface="+mn-lt"/>
                <a:ea typeface="+mn-ea"/>
                <a:cs typeface="+mn-cs"/>
              </a:rPr>
              <a:t>The </a:t>
            </a:r>
            <a:r>
              <a:rPr lang="en-PH" sz="1100" b="1" kern="1200" dirty="0" smtClean="0">
                <a:solidFill>
                  <a:schemeClr val="tx1"/>
                </a:solidFill>
                <a:latin typeface="+mn-lt"/>
                <a:ea typeface="+mn-ea"/>
                <a:cs typeface="+mn-cs"/>
              </a:rPr>
              <a:t>Philippine Council for Sustainable Development (PCSD) </a:t>
            </a:r>
            <a:r>
              <a:rPr lang="en-PH" sz="1100" b="0" i="0" kern="1200" dirty="0" smtClean="0">
                <a:solidFill>
                  <a:schemeClr val="tx1"/>
                </a:solidFill>
                <a:latin typeface="+mn-lt"/>
                <a:ea typeface="+mn-ea"/>
                <a:cs typeface="+mn-cs"/>
              </a:rPr>
              <a:t>formulates policies and recommends new actions to appropriate bodies on Sustainable Development issues focusing on the environment dimensions of social and economic interventions;</a:t>
            </a:r>
            <a:r>
              <a:rPr lang="en-PH" sz="1100" b="0" i="0" kern="1200" baseline="0" dirty="0" smtClean="0">
                <a:solidFill>
                  <a:schemeClr val="tx1"/>
                </a:solidFill>
                <a:latin typeface="+mn-lt"/>
                <a:ea typeface="+mn-ea"/>
                <a:cs typeface="+mn-cs"/>
              </a:rPr>
              <a:t> </a:t>
            </a:r>
            <a:r>
              <a:rPr lang="en-PH" sz="1100" b="0" i="0" kern="1200" dirty="0" smtClean="0">
                <a:solidFill>
                  <a:schemeClr val="tx1"/>
                </a:solidFill>
                <a:latin typeface="+mn-lt"/>
                <a:ea typeface="+mn-ea"/>
                <a:cs typeface="+mn-cs"/>
              </a:rPr>
              <a:t>review and monitor plans, policies, program and legislation on SD;</a:t>
            </a:r>
            <a:r>
              <a:rPr lang="en-PH" sz="1100" b="0" i="0" kern="1200" baseline="0" dirty="0" smtClean="0">
                <a:solidFill>
                  <a:schemeClr val="tx1"/>
                </a:solidFill>
                <a:latin typeface="+mn-lt"/>
                <a:ea typeface="+mn-ea"/>
                <a:cs typeface="+mn-cs"/>
              </a:rPr>
              <a:t> </a:t>
            </a:r>
            <a:r>
              <a:rPr lang="en-PH" sz="1100" b="0" i="0" kern="1200" dirty="0" smtClean="0">
                <a:solidFill>
                  <a:schemeClr val="tx1"/>
                </a:solidFill>
                <a:latin typeface="+mn-lt"/>
                <a:ea typeface="+mn-ea"/>
                <a:cs typeface="+mn-cs"/>
              </a:rPr>
              <a:t>reviews and ensures the implementation of the commitments made by the Philippines in the light of the United Nations Conference on Environment and Development (UNCED) and its follow-up process.</a:t>
            </a:r>
            <a:r>
              <a:rPr lang="en-PH" sz="1100" b="0" i="0" kern="1200" baseline="0" dirty="0" smtClean="0">
                <a:solidFill>
                  <a:schemeClr val="tx1"/>
                </a:solidFill>
                <a:latin typeface="+mn-lt"/>
                <a:ea typeface="+mn-ea"/>
                <a:cs typeface="+mn-cs"/>
              </a:rPr>
              <a:t> </a:t>
            </a:r>
          </a:p>
          <a:p>
            <a:pPr marL="0" marR="0" indent="0" algn="just" defTabSz="914400" rtl="0" eaLnBrk="0" fontAlgn="base" latinLnBrk="0" hangingPunct="0">
              <a:spcBef>
                <a:spcPts val="0"/>
              </a:spcBef>
              <a:spcAft>
                <a:spcPct val="0"/>
              </a:spcAft>
              <a:buClrTx/>
              <a:buSzTx/>
              <a:buFont typeface="Arial" pitchFamily="34" charset="0"/>
              <a:buNone/>
              <a:tabLst/>
              <a:defRPr/>
            </a:pPr>
            <a:endParaRPr lang="en-PH" sz="1100" b="0" i="0" kern="1200" baseline="0" dirty="0" smtClean="0">
              <a:solidFill>
                <a:schemeClr val="tx1"/>
              </a:solidFill>
              <a:latin typeface="+mn-lt"/>
              <a:ea typeface="+mn-ea"/>
              <a:cs typeface="+mn-cs"/>
            </a:endParaRPr>
          </a:p>
          <a:p>
            <a:pPr marL="0" marR="0" indent="0" algn="just" defTabSz="914400" rtl="0" eaLnBrk="0" fontAlgn="base" latinLnBrk="0" hangingPunct="0">
              <a:spcBef>
                <a:spcPts val="0"/>
              </a:spcBef>
              <a:spcAft>
                <a:spcPct val="0"/>
              </a:spcAft>
              <a:buClrTx/>
              <a:buSzTx/>
              <a:buFont typeface="Arial" pitchFamily="34" charset="0"/>
              <a:buChar char="•"/>
              <a:tabLst/>
              <a:defRPr/>
            </a:pPr>
            <a:r>
              <a:rPr lang="en-PH" sz="1100" b="0" kern="1200" baseline="0" dirty="0" smtClean="0">
                <a:solidFill>
                  <a:schemeClr val="tx1"/>
                </a:solidFill>
                <a:latin typeface="+mn-lt"/>
                <a:ea typeface="+mn-ea"/>
                <a:cs typeface="+mn-cs"/>
              </a:rPr>
              <a:t> The </a:t>
            </a:r>
            <a:r>
              <a:rPr lang="en-PH" sz="1100" b="1" kern="1200" baseline="0" dirty="0" smtClean="0">
                <a:solidFill>
                  <a:schemeClr val="tx1"/>
                </a:solidFill>
                <a:latin typeface="+mn-lt"/>
                <a:ea typeface="+mn-ea"/>
                <a:cs typeface="+mn-cs"/>
              </a:rPr>
              <a:t>Cabinet Cluster on Economic Development </a:t>
            </a:r>
            <a:r>
              <a:rPr lang="en-PH" sz="1100" b="0" kern="1200" baseline="0" dirty="0" smtClean="0">
                <a:solidFill>
                  <a:schemeClr val="tx1"/>
                </a:solidFill>
                <a:latin typeface="+mn-lt"/>
                <a:ea typeface="+mn-ea"/>
                <a:cs typeface="+mn-cs"/>
              </a:rPr>
              <a:t>focuses on the promotion of rapid, inclusive and sustained economic growth. 	</a:t>
            </a:r>
            <a:endParaRPr lang="en-PH" sz="1100" kern="1200" dirty="0" smtClean="0">
              <a:solidFill>
                <a:schemeClr val="tx1"/>
              </a:solidFill>
              <a:latin typeface="+mn-lt"/>
              <a:ea typeface="+mn-ea"/>
              <a:cs typeface="+mn-cs"/>
            </a:endParaRPr>
          </a:p>
          <a:p>
            <a:pPr algn="just">
              <a:spcBef>
                <a:spcPts val="0"/>
              </a:spcBef>
              <a:buFont typeface="Arial" pitchFamily="34" charset="0"/>
              <a:buNone/>
            </a:pPr>
            <a:endParaRPr lang="en-PH" sz="1100" b="0" i="0" kern="1200" dirty="0" smtClean="0">
              <a:solidFill>
                <a:schemeClr val="tx1"/>
              </a:solidFill>
              <a:latin typeface="+mn-lt"/>
              <a:ea typeface="+mn-ea"/>
              <a:cs typeface="+mn-cs"/>
            </a:endParaRPr>
          </a:p>
          <a:p>
            <a:pPr marL="0" marR="0" indent="0" algn="just" defTabSz="914400" rtl="0" eaLnBrk="0" fontAlgn="base" latinLnBrk="0" hangingPunct="0">
              <a:spcBef>
                <a:spcPts val="0"/>
              </a:spcBef>
              <a:spcAft>
                <a:spcPct val="0"/>
              </a:spcAft>
              <a:buClrTx/>
              <a:buSzTx/>
              <a:buFont typeface="Arial" pitchFamily="34" charset="0"/>
              <a:buNone/>
              <a:tabLst/>
              <a:defRPr/>
            </a:pPr>
            <a:r>
              <a:rPr lang="en-PH" sz="1100" b="0" i="0" kern="1200" dirty="0" smtClean="0">
                <a:solidFill>
                  <a:schemeClr val="tx1"/>
                </a:solidFill>
                <a:latin typeface="+mn-lt"/>
                <a:ea typeface="+mn-ea"/>
                <a:cs typeface="+mn-cs"/>
              </a:rPr>
              <a:t>In</a:t>
            </a:r>
            <a:r>
              <a:rPr lang="en-PH" sz="1100" b="0" i="0" kern="1200" baseline="0" dirty="0" smtClean="0">
                <a:solidFill>
                  <a:schemeClr val="tx1"/>
                </a:solidFill>
                <a:latin typeface="+mn-lt"/>
                <a:ea typeface="+mn-ea"/>
                <a:cs typeface="+mn-cs"/>
              </a:rPr>
              <a:t> implementing the MDGs, t</a:t>
            </a:r>
            <a:r>
              <a:rPr lang="en-PH" sz="1100" kern="1200" dirty="0" smtClean="0">
                <a:solidFill>
                  <a:schemeClr val="tx1"/>
                </a:solidFill>
                <a:latin typeface="+mn-lt"/>
                <a:ea typeface="+mn-ea"/>
                <a:cs typeface="+mn-cs"/>
              </a:rPr>
              <a:t>here is explicit support from the legislative branch.</a:t>
            </a:r>
            <a:r>
              <a:rPr lang="en-PH" sz="1100" kern="1200" baseline="0" dirty="0" smtClean="0">
                <a:solidFill>
                  <a:schemeClr val="tx1"/>
                </a:solidFill>
                <a:latin typeface="+mn-lt"/>
                <a:ea typeface="+mn-ea"/>
                <a:cs typeface="+mn-cs"/>
              </a:rPr>
              <a:t> T</a:t>
            </a:r>
            <a:r>
              <a:rPr lang="en-PH" sz="1100" kern="1200" dirty="0" smtClean="0">
                <a:solidFill>
                  <a:schemeClr val="tx1"/>
                </a:solidFill>
                <a:latin typeface="+mn-lt"/>
                <a:ea typeface="+mn-ea"/>
                <a:cs typeface="+mn-cs"/>
              </a:rPr>
              <a:t>he House of Representatives (HOR) created the Special Committee on the MDGs functioning as an oversight body of HOR in attaining the MDGs.  The Committee’s mandate includes the following: (a) ensure the passage of MDG-supportive bills; (b) study and assess the effectiveness of MDG-supportive laws; (c) institute a progress review of the MDG policy agenda every eighteen (18) months; and (d) ensure budget allocation in the annual General Appropriations Act (GAA) for MDG-supportive programs.</a:t>
            </a:r>
            <a:r>
              <a:rPr lang="en-PH" sz="1100" kern="1200" baseline="0" dirty="0" smtClean="0">
                <a:solidFill>
                  <a:schemeClr val="tx1"/>
                </a:solidFill>
                <a:latin typeface="+mn-lt"/>
                <a:ea typeface="+mn-ea"/>
                <a:cs typeface="+mn-cs"/>
              </a:rPr>
              <a:t> We foresee that Congress will again create a Special Committee on the SDGs. </a:t>
            </a:r>
          </a:p>
          <a:p>
            <a:pPr marL="0" marR="0" indent="0" algn="just" defTabSz="914400" rtl="0" eaLnBrk="0" fontAlgn="base" latinLnBrk="0" hangingPunct="0">
              <a:spcBef>
                <a:spcPts val="0"/>
              </a:spcBef>
              <a:spcAft>
                <a:spcPct val="0"/>
              </a:spcAft>
              <a:buClrTx/>
              <a:buSzTx/>
              <a:buFont typeface="Arial" pitchFamily="34" charset="0"/>
              <a:buNone/>
              <a:tabLst/>
              <a:defRPr/>
            </a:pPr>
            <a:endParaRPr lang="en-PH" sz="1100" kern="1200" baseline="0" dirty="0" smtClean="0">
              <a:solidFill>
                <a:schemeClr val="tx1"/>
              </a:solidFill>
              <a:latin typeface="+mn-lt"/>
              <a:ea typeface="+mn-ea"/>
              <a:cs typeface="+mn-cs"/>
            </a:endParaRPr>
          </a:p>
          <a:p>
            <a:pPr marL="0" marR="0" indent="0" algn="just" defTabSz="914400" rtl="0" eaLnBrk="0" fontAlgn="base" latinLnBrk="0" hangingPunct="0">
              <a:spcBef>
                <a:spcPts val="0"/>
              </a:spcBef>
              <a:spcAft>
                <a:spcPct val="0"/>
              </a:spcAft>
              <a:buClrTx/>
              <a:buSzTx/>
              <a:buFont typeface="Arial" pitchFamily="34" charset="0"/>
              <a:buNone/>
              <a:tabLst/>
              <a:defRPr/>
            </a:pPr>
            <a:r>
              <a:rPr lang="en-PH" sz="1100" kern="1200" baseline="0" dirty="0" smtClean="0">
                <a:solidFill>
                  <a:schemeClr val="tx1"/>
                </a:solidFill>
                <a:latin typeface="+mn-lt"/>
                <a:ea typeface="+mn-ea"/>
                <a:cs typeface="+mn-cs"/>
              </a:rPr>
              <a:t>With all these existing mechanisms helping to coordinate and monitor the implementation of the SDGs, we plan to create a high-level committee consisting of Ministers and Parliamentarians to ensure the achievement of the SDGs. </a:t>
            </a:r>
            <a:endParaRPr lang="en-PH" sz="1100" kern="1200" dirty="0" smtClean="0">
              <a:solidFill>
                <a:schemeClr val="tx1"/>
              </a:solidFill>
              <a:latin typeface="+mn-lt"/>
              <a:ea typeface="+mn-ea"/>
              <a:cs typeface="+mn-cs"/>
            </a:endParaRP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58C54C-7555-4FDF-9C59-DCD739CD0342}" type="slidenum">
              <a:rPr lang="en-PH" smtClean="0">
                <a:cs typeface="Arial" pitchFamily="34" charset="0"/>
              </a:rPr>
              <a:pPr/>
              <a:t>9</a:t>
            </a:fld>
            <a:endParaRPr lang="en-PH" smtClean="0">
              <a:cs typeface="Arial" pitchFamily="34" charset="0"/>
            </a:endParaRPr>
          </a:p>
        </p:txBody>
      </p:sp>
    </p:spTree>
    <p:extLst>
      <p:ext uri="{BB962C8B-B14F-4D97-AF65-F5344CB8AC3E}">
        <p14:creationId xmlns:p14="http://schemas.microsoft.com/office/powerpoint/2010/main" val="37587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8"/>
            <a:ext cx="84201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FAF9C6-D3BD-4C05-90CF-B0E0063EB559}" type="datetimeFigureOut">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8D5810-552E-4F42-839E-F9B0DB680BC9}"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D3A6A1-0245-4D4E-B5CE-15E81EA8445C}" type="datetimeFigureOut">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1656F8-8DAD-4184-BAA2-373F7B097F55}"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3"/>
            <a:ext cx="8420100" cy="1362075"/>
          </a:xfrm>
        </p:spPr>
        <p:txBody>
          <a:bodyPr anchor="t">
            <a:normAutofit/>
          </a:bodyPr>
          <a:lstStyle>
            <a:lvl1pPr algn="l">
              <a:defRPr sz="3200" b="1" cap="a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8360F5A-115F-4354-B401-1ECBE6DD36BC}" type="datetimeFigureOut">
              <a:rPr lang="en-US"/>
              <a:pPr>
                <a:defRPr/>
              </a:pPr>
              <a:t>4/6/2016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DC6A9E-0D2B-47A6-B44B-17DB2D647A54}"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95300" y="1981207"/>
            <a:ext cx="4375150" cy="4144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35550" y="1981207"/>
            <a:ext cx="4375150" cy="4144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5E6EEFE-DE78-48A0-8A17-571D802E254E}" type="datetimeFigureOut">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DA0891-4BB7-4F6F-8515-48981E2A70F2}"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968D6DE-85E7-492C-B873-55FE59DDD425}" type="datetimeFigureOut">
              <a:rPr lang="en-US"/>
              <a:pPr>
                <a:defRPr/>
              </a:pPr>
              <a:t>4/6/2016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0BC11F5-7AA6-4260-B4EE-FF7CA73AAB2E}"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F52E3E-1308-4D06-93DA-795646D2F7AF}" type="datetimeFigureOut">
              <a:rPr lang="en-US"/>
              <a:pPr>
                <a:defRPr/>
              </a:pPr>
              <a:t>4/6/2016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53C026-F53A-4B8B-996F-598F3CB5ACAB}"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914400"/>
            <a:ext cx="3259005" cy="685800"/>
          </a:xfrm>
        </p:spPr>
        <p:txBody>
          <a:bodyPr anchor="b"/>
          <a:lstStyle>
            <a:lvl1pPr algn="l">
              <a:defRPr sz="20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72971" y="914402"/>
            <a:ext cx="5537729" cy="521176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95301" y="1676404"/>
            <a:ext cx="3259005" cy="44497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661642-DD6F-4766-BD9F-68C8417E1156}" type="datetimeFigureOut">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03ECBC-D56D-4DDA-8DC2-2E956479D60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941645" y="914412"/>
            <a:ext cx="5943600" cy="3813175"/>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2D418F-35D4-4EFD-89CD-9CE4BD69BECA}" type="datetimeFigureOut">
              <a:rPr lang="en-US"/>
              <a:pPr>
                <a:defRPr/>
              </a:pPr>
              <a:t>4/6/2016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EE076C-F976-4CF5-A3DF-9744FD1F5B17}"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990600"/>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95300" y="2057405"/>
            <a:ext cx="89154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95300" y="6356363"/>
            <a:ext cx="2311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6235E6BC-F059-4EC8-997C-1D784007645A}" type="datetimeFigureOut">
              <a:rPr lang="en-US"/>
              <a:pPr>
                <a:defRPr/>
              </a:pPr>
              <a:t>4/6/2016</a:t>
            </a:fld>
            <a:endParaRPr lang="en-US"/>
          </a:p>
        </p:txBody>
      </p:sp>
      <p:sp>
        <p:nvSpPr>
          <p:cNvPr id="5" name="Footer Placeholder 4"/>
          <p:cNvSpPr>
            <a:spLocks noGrp="1"/>
          </p:cNvSpPr>
          <p:nvPr>
            <p:ph type="ftr" sz="quarter" idx="3"/>
          </p:nvPr>
        </p:nvSpPr>
        <p:spPr>
          <a:xfrm>
            <a:off x="3384550" y="6356363"/>
            <a:ext cx="31369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7099301" y="6356363"/>
            <a:ext cx="23114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Arial" pitchFamily="34" charset="0"/>
                <a:cs typeface="Arial" pitchFamily="34" charset="0"/>
              </a:defRPr>
            </a:lvl1pPr>
          </a:lstStyle>
          <a:p>
            <a:pPr>
              <a:defRPr/>
            </a:pPr>
            <a:fld id="{05E8D088-BE7C-4000-A2F9-FF796F2A40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p:transition>
  <p:txStyles>
    <p:titleStyle>
      <a:lvl1pPr algn="ctr" rtl="0" eaLnBrk="0" fontAlgn="base" hangingPunct="0">
        <a:spcBef>
          <a:spcPct val="0"/>
        </a:spcBef>
        <a:spcAft>
          <a:spcPct val="0"/>
        </a:spcAft>
        <a:defRPr sz="4400" kern="12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1"/>
          </a:solidFill>
          <a:latin typeface="Arial" charset="0"/>
          <a:cs typeface="Arial" charset="0"/>
        </a:defRPr>
      </a:lvl6pPr>
      <a:lvl7pPr marL="914400" algn="ctr" rtl="0" fontAlgn="base">
        <a:spcBef>
          <a:spcPct val="0"/>
        </a:spcBef>
        <a:spcAft>
          <a:spcPct val="0"/>
        </a:spcAft>
        <a:defRPr sz="4400">
          <a:solidFill>
            <a:schemeClr val="tx1"/>
          </a:solidFill>
          <a:latin typeface="Arial" charset="0"/>
          <a:cs typeface="Arial" charset="0"/>
        </a:defRPr>
      </a:lvl7pPr>
      <a:lvl8pPr marL="1371600" algn="ctr" rtl="0" fontAlgn="base">
        <a:spcBef>
          <a:spcPct val="0"/>
        </a:spcBef>
        <a:spcAft>
          <a:spcPct val="0"/>
        </a:spcAft>
        <a:defRPr sz="4400">
          <a:solidFill>
            <a:schemeClr val="tx1"/>
          </a:solidFill>
          <a:latin typeface="Arial" charset="0"/>
          <a:cs typeface="Arial" charset="0"/>
        </a:defRPr>
      </a:lvl8pPr>
      <a:lvl9pPr marL="1828800" algn="ctr"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12750" y="1905001"/>
            <a:ext cx="8915400" cy="14509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PH" sz="4400" b="1" i="0" u="none" strike="noStrike" kern="1200" cap="none" spc="0" normalizeH="0" baseline="0" noProof="0" dirty="0" smtClean="0">
                <a:ln>
                  <a:noFill/>
                </a:ln>
                <a:effectLst/>
                <a:uLnTx/>
                <a:uFillTx/>
                <a:latin typeface="Garamond" pitchFamily="18" charset="0"/>
                <a:ea typeface="+mj-ea"/>
              </a:rPr>
              <a:t>Overview of the Philippines’ National</a:t>
            </a:r>
            <a:r>
              <a:rPr kumimoji="0" lang="en-PH" sz="4400" b="1" i="0" u="none" strike="noStrike" kern="1200" cap="none" spc="0" normalizeH="0" noProof="0" dirty="0" smtClean="0">
                <a:ln>
                  <a:noFill/>
                </a:ln>
                <a:effectLst/>
                <a:uLnTx/>
                <a:uFillTx/>
                <a:latin typeface="Garamond" pitchFamily="18" charset="0"/>
                <a:ea typeface="+mj-ea"/>
              </a:rPr>
              <a:t> Review for HLPF 2016</a:t>
            </a:r>
            <a:endParaRPr kumimoji="0" lang="en-PH" sz="4400" b="1" i="0" u="none" strike="noStrike" kern="1200" cap="none" spc="0" normalizeH="0" baseline="0" noProof="0" dirty="0">
              <a:ln>
                <a:noFill/>
              </a:ln>
              <a:effectLst/>
              <a:uLnTx/>
              <a:uFillTx/>
              <a:latin typeface="Garamond" pitchFamily="18" charset="0"/>
              <a:ea typeface="+mj-ea"/>
            </a:endParaRPr>
          </a:p>
        </p:txBody>
      </p:sp>
      <p:sp>
        <p:nvSpPr>
          <p:cNvPr id="6" name="TextBox 5"/>
          <p:cNvSpPr txBox="1"/>
          <p:nvPr/>
        </p:nvSpPr>
        <p:spPr>
          <a:xfrm>
            <a:off x="1143000" y="3623608"/>
            <a:ext cx="7683501" cy="1569660"/>
          </a:xfrm>
          <a:prstGeom prst="rect">
            <a:avLst/>
          </a:prstGeom>
          <a:noFill/>
        </p:spPr>
        <p:txBody>
          <a:bodyPr wrap="square" rtlCol="0">
            <a:spAutoFit/>
          </a:bodyPr>
          <a:lstStyle/>
          <a:p>
            <a:pPr algn="ctr"/>
            <a:r>
              <a:rPr lang="en-PH" sz="2400" b="1" dirty="0" smtClean="0">
                <a:latin typeface="Garamond" pitchFamily="18" charset="0"/>
              </a:rPr>
              <a:t>DIRECTOR ERLINDA M. CAPONES</a:t>
            </a:r>
          </a:p>
          <a:p>
            <a:pPr algn="ctr"/>
            <a:r>
              <a:rPr lang="en-PH" sz="2400" dirty="0" smtClean="0">
                <a:latin typeface="Garamond" pitchFamily="18" charset="0"/>
              </a:rPr>
              <a:t>National Economic and Development Authority </a:t>
            </a:r>
          </a:p>
          <a:p>
            <a:pPr algn="ctr"/>
            <a:endParaRPr lang="en-PH" sz="2400" dirty="0" smtClean="0">
              <a:latin typeface="Garamond" pitchFamily="18" charset="0"/>
            </a:endParaRPr>
          </a:p>
          <a:p>
            <a:pPr algn="ctr"/>
            <a:endParaRPr lang="en-PH" sz="2400" dirty="0">
              <a:latin typeface="Garamond" pitchFamily="18" charset="0"/>
            </a:endParaRPr>
          </a:p>
        </p:txBody>
      </p:sp>
      <p:sp>
        <p:nvSpPr>
          <p:cNvPr id="4" name="TextBox 3"/>
          <p:cNvSpPr txBox="1"/>
          <p:nvPr/>
        </p:nvSpPr>
        <p:spPr>
          <a:xfrm>
            <a:off x="1968500" y="5638800"/>
            <a:ext cx="7683501" cy="1015663"/>
          </a:xfrm>
          <a:prstGeom prst="rect">
            <a:avLst/>
          </a:prstGeom>
          <a:noFill/>
        </p:spPr>
        <p:txBody>
          <a:bodyPr wrap="square" rtlCol="0">
            <a:spAutoFit/>
          </a:bodyPr>
          <a:lstStyle/>
          <a:p>
            <a:pPr algn="r"/>
            <a:r>
              <a:rPr lang="en-PH" sz="2000" dirty="0" smtClean="0">
                <a:latin typeface="Garamond" pitchFamily="18" charset="0"/>
              </a:rPr>
              <a:t>Trade Union Network Meeting on 2030 Agenda</a:t>
            </a:r>
          </a:p>
          <a:p>
            <a:pPr algn="r"/>
            <a:r>
              <a:rPr lang="en-PH" sz="2000" dirty="0" smtClean="0">
                <a:latin typeface="Garamond" pitchFamily="18" charset="0"/>
              </a:rPr>
              <a:t>6 April 2016</a:t>
            </a:r>
          </a:p>
          <a:p>
            <a:pPr algn="r"/>
            <a:r>
              <a:rPr lang="en-PH" sz="2000" dirty="0" smtClean="0">
                <a:latin typeface="Garamond" pitchFamily="18" charset="0"/>
              </a:rPr>
              <a:t>Bangkok, Thailand</a:t>
            </a:r>
            <a:endParaRPr lang="en-PH" sz="2000" dirty="0">
              <a:latin typeface="Garamond"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913" y="1722439"/>
            <a:ext cx="9439087" cy="4906961"/>
          </a:xfrm>
        </p:spPr>
        <p:txBody>
          <a:bodyPr>
            <a:noAutofit/>
          </a:bodyPr>
          <a:lstStyle/>
          <a:p>
            <a:pPr marL="0" indent="0" algn="just">
              <a:buNone/>
            </a:pPr>
            <a:r>
              <a:rPr lang="en-PH" sz="2400" b="1" dirty="0" smtClean="0">
                <a:solidFill>
                  <a:schemeClr val="tx1"/>
                </a:solidFill>
                <a:latin typeface="Garamond" pitchFamily="18" charset="0"/>
              </a:rPr>
              <a:t>Political Commitment</a:t>
            </a:r>
          </a:p>
          <a:p>
            <a:pPr algn="just"/>
            <a:r>
              <a:rPr lang="en-PH" sz="2400" dirty="0" smtClean="0">
                <a:solidFill>
                  <a:schemeClr val="tx1"/>
                </a:solidFill>
                <a:latin typeface="Garamond" pitchFamily="18" charset="0"/>
              </a:rPr>
              <a:t>NEDA is leading the formulation of a long-term vision - </a:t>
            </a:r>
            <a:r>
              <a:rPr lang="en-PH" sz="2400" i="1" dirty="0" smtClean="0">
                <a:solidFill>
                  <a:schemeClr val="tx1"/>
                </a:solidFill>
                <a:latin typeface="Garamond" pitchFamily="18" charset="0"/>
              </a:rPr>
              <a:t>Filipino 2040</a:t>
            </a:r>
          </a:p>
          <a:p>
            <a:pPr algn="just"/>
            <a:r>
              <a:rPr lang="en-PH" sz="2400" dirty="0" smtClean="0">
                <a:solidFill>
                  <a:schemeClr val="tx1"/>
                </a:solidFill>
                <a:latin typeface="Garamond" pitchFamily="18" charset="0"/>
              </a:rPr>
              <a:t>As part of the </a:t>
            </a:r>
            <a:r>
              <a:rPr lang="en-PH" sz="2400" i="1" dirty="0" smtClean="0">
                <a:solidFill>
                  <a:schemeClr val="tx1"/>
                </a:solidFill>
                <a:latin typeface="Garamond" pitchFamily="18" charset="0"/>
              </a:rPr>
              <a:t>Filipino 2040</a:t>
            </a:r>
            <a:r>
              <a:rPr lang="en-PH" sz="2400" dirty="0" smtClean="0">
                <a:solidFill>
                  <a:schemeClr val="tx1"/>
                </a:solidFill>
                <a:latin typeface="Garamond" pitchFamily="18" charset="0"/>
              </a:rPr>
              <a:t>, the Threshold 21 (T21) model, developed by the Millennium Institute-Washington, will be utilized to ensure that the long-term vision will facilitate the achievement of sustainable development.</a:t>
            </a:r>
          </a:p>
          <a:p>
            <a:pPr algn="just"/>
            <a:endParaRPr lang="en-PH" sz="2400" i="1" dirty="0" smtClean="0">
              <a:solidFill>
                <a:schemeClr val="tx1"/>
              </a:solidFill>
              <a:latin typeface="Garamond" pitchFamily="18" charset="0"/>
            </a:endParaRPr>
          </a:p>
          <a:p>
            <a:pPr algn="just"/>
            <a:endParaRPr lang="en-PH" sz="2400" dirty="0" smtClean="0">
              <a:solidFill>
                <a:schemeClr val="tx1"/>
              </a:solidFill>
              <a:latin typeface="Garamond" pitchFamily="18" charset="0"/>
            </a:endParaRPr>
          </a:p>
        </p:txBody>
      </p:sp>
      <p:sp>
        <p:nvSpPr>
          <p:cNvPr id="4" name="Title 1"/>
          <p:cNvSpPr txBox="1">
            <a:spLocks/>
          </p:cNvSpPr>
          <p:nvPr/>
        </p:nvSpPr>
        <p:spPr bwMode="auto">
          <a:xfrm>
            <a:off x="0" y="762000"/>
            <a:ext cx="9906000" cy="838200"/>
          </a:xfrm>
          <a:prstGeom prst="rect">
            <a:avLst/>
          </a:prstGeom>
          <a:solidFill>
            <a:schemeClr val="tx2">
              <a:lumMod val="20000"/>
              <a:lumOff val="80000"/>
            </a:schemeClr>
          </a:solidFill>
          <a:ln w="9525">
            <a:noFill/>
            <a:miter lim="800000"/>
            <a:headEnd/>
            <a:tailEnd/>
          </a:ln>
        </p:spPr>
        <p:txBody>
          <a:bodyPr anchor="ctr"/>
          <a:lstStyle/>
          <a:p>
            <a:pPr algn="ctr"/>
            <a:r>
              <a:rPr lang="en-US" sz="3600" b="1" dirty="0" smtClean="0">
                <a:latin typeface="Garamond" pitchFamily="18" charset="0"/>
              </a:rPr>
              <a:t>Planned Strategies in Mainstreaming SDGs</a:t>
            </a:r>
          </a:p>
        </p:txBody>
      </p:sp>
      <p:pic>
        <p:nvPicPr>
          <p:cNvPr id="6" name="Picture 5"/>
          <p:cNvPicPr>
            <a:picLocks noChangeAspect="1"/>
          </p:cNvPicPr>
          <p:nvPr/>
        </p:nvPicPr>
        <p:blipFill>
          <a:blip r:embed="rId3"/>
          <a:stretch>
            <a:fillRect/>
          </a:stretch>
        </p:blipFill>
        <p:spPr>
          <a:xfrm>
            <a:off x="3276600" y="3886200"/>
            <a:ext cx="3000375" cy="2514600"/>
          </a:xfrm>
          <a:prstGeom prst="rect">
            <a:avLst/>
          </a:prstGeom>
        </p:spPr>
      </p:pic>
    </p:spTree>
    <p:extLst>
      <p:ext uri="{BB962C8B-B14F-4D97-AF65-F5344CB8AC3E}">
        <p14:creationId xmlns:p14="http://schemas.microsoft.com/office/powerpoint/2010/main" val="10125823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913" y="1722439"/>
            <a:ext cx="9439087" cy="4906961"/>
          </a:xfrm>
        </p:spPr>
        <p:txBody>
          <a:bodyPr>
            <a:noAutofit/>
          </a:bodyPr>
          <a:lstStyle/>
          <a:p>
            <a:pPr marL="0" indent="0" algn="just">
              <a:buNone/>
            </a:pPr>
            <a:r>
              <a:rPr lang="en-PH" sz="2400" b="1" dirty="0" smtClean="0">
                <a:solidFill>
                  <a:schemeClr val="tx1"/>
                </a:solidFill>
                <a:latin typeface="Garamond" panose="02020404030301010803" pitchFamily="18" charset="0"/>
              </a:rPr>
              <a:t>Political Commitment</a:t>
            </a:r>
          </a:p>
          <a:p>
            <a:pPr algn="just"/>
            <a:r>
              <a:rPr lang="en-PH" sz="2400" dirty="0" smtClean="0">
                <a:solidFill>
                  <a:schemeClr val="tx1"/>
                </a:solidFill>
                <a:latin typeface="Garamond" pitchFamily="18" charset="0"/>
              </a:rPr>
              <a:t>Integrate the SDGs in the next Philippine Development Plan and Public Investment Program</a:t>
            </a:r>
          </a:p>
          <a:p>
            <a:pPr algn="just"/>
            <a:r>
              <a:rPr lang="en-PH" sz="2400" dirty="0" smtClean="0">
                <a:solidFill>
                  <a:schemeClr val="tx1"/>
                </a:solidFill>
                <a:latin typeface="Garamond" pitchFamily="18" charset="0"/>
              </a:rPr>
              <a:t>Engage LGUs and communities for localized SDG implementation</a:t>
            </a:r>
          </a:p>
          <a:p>
            <a:pPr algn="just">
              <a:buNone/>
            </a:pPr>
            <a:endParaRPr lang="en-PH" sz="2400" dirty="0" smtClean="0">
              <a:solidFill>
                <a:schemeClr val="tx1"/>
              </a:solidFill>
              <a:latin typeface="Garamond" pitchFamily="18" charset="0"/>
            </a:endParaRPr>
          </a:p>
          <a:p>
            <a:pPr lvl="0" algn="just">
              <a:buNone/>
              <a:defRPr/>
            </a:pPr>
            <a:r>
              <a:rPr lang="en-PH" sz="2400" b="1" dirty="0" smtClean="0">
                <a:solidFill>
                  <a:schemeClr val="tx1"/>
                </a:solidFill>
                <a:latin typeface="Garamond" panose="02020404030301010803" pitchFamily="18" charset="0"/>
              </a:rPr>
              <a:t>Monitoring and Reporting Mechanisms</a:t>
            </a:r>
            <a:endParaRPr lang="en-PH" sz="2400" dirty="0" smtClean="0">
              <a:solidFill>
                <a:schemeClr val="tx1"/>
              </a:solidFill>
              <a:latin typeface="Garamond" panose="02020404030301010803" pitchFamily="18" charset="0"/>
            </a:endParaRPr>
          </a:p>
          <a:p>
            <a:pPr lvl="0" algn="just">
              <a:defRPr/>
            </a:pPr>
            <a:r>
              <a:rPr lang="en-PH" sz="2400" dirty="0" smtClean="0">
                <a:solidFill>
                  <a:schemeClr val="tx1"/>
                </a:solidFill>
                <a:latin typeface="Garamond" panose="02020404030301010803" pitchFamily="18" charset="0"/>
              </a:rPr>
              <a:t>Constitute a dedicated oversight committee with technical secretariat</a:t>
            </a:r>
          </a:p>
          <a:p>
            <a:pPr marL="342900" lvl="1" indent="-342900" algn="just">
              <a:buFont typeface="Arial" pitchFamily="34" charset="0"/>
              <a:buChar char="•"/>
              <a:defRPr/>
            </a:pPr>
            <a:r>
              <a:rPr lang="en-PH" sz="2400" dirty="0" smtClean="0">
                <a:solidFill>
                  <a:schemeClr val="tx1"/>
                </a:solidFill>
                <a:latin typeface="Garamond" panose="02020404030301010803" pitchFamily="18" charset="0"/>
              </a:rPr>
              <a:t>Generate and disseminate timely disaggregated SDG data: SDG Chapter in Philippine Statistical Development Program; SDG Webpage and SDG Watch; SDG Focal Points within concerned agencies</a:t>
            </a:r>
          </a:p>
          <a:p>
            <a:pPr algn="just">
              <a:buNone/>
            </a:pPr>
            <a:endParaRPr lang="en-PH" sz="2400" dirty="0" smtClean="0">
              <a:solidFill>
                <a:schemeClr val="tx1"/>
              </a:solidFill>
              <a:latin typeface="Garamond" panose="02020404030301010803" pitchFamily="18" charset="0"/>
            </a:endParaRPr>
          </a:p>
        </p:txBody>
      </p:sp>
      <p:sp>
        <p:nvSpPr>
          <p:cNvPr id="4" name="Title 1"/>
          <p:cNvSpPr txBox="1">
            <a:spLocks/>
          </p:cNvSpPr>
          <p:nvPr/>
        </p:nvSpPr>
        <p:spPr bwMode="auto">
          <a:xfrm>
            <a:off x="0" y="762000"/>
            <a:ext cx="9906000" cy="838200"/>
          </a:xfrm>
          <a:prstGeom prst="rect">
            <a:avLst/>
          </a:prstGeom>
          <a:solidFill>
            <a:schemeClr val="tx2">
              <a:lumMod val="20000"/>
              <a:lumOff val="80000"/>
            </a:schemeClr>
          </a:solidFill>
          <a:ln w="9525">
            <a:noFill/>
            <a:miter lim="800000"/>
            <a:headEnd/>
            <a:tailEnd/>
          </a:ln>
        </p:spPr>
        <p:txBody>
          <a:bodyPr anchor="ctr"/>
          <a:lstStyle/>
          <a:p>
            <a:pPr algn="ctr"/>
            <a:r>
              <a:rPr lang="en-US" sz="3600" b="1" dirty="0" smtClean="0">
                <a:latin typeface="Garamond" pitchFamily="18" charset="0"/>
              </a:rPr>
              <a:t>Planned Strategies in Mainstreaming SDGs</a:t>
            </a:r>
          </a:p>
        </p:txBody>
      </p:sp>
      <p:sp>
        <p:nvSpPr>
          <p:cNvPr id="5" name="Content Placeholder 2"/>
          <p:cNvSpPr txBox="1">
            <a:spLocks/>
          </p:cNvSpPr>
          <p:nvPr/>
        </p:nvSpPr>
        <p:spPr bwMode="auto">
          <a:xfrm>
            <a:off x="152400" y="3352800"/>
            <a:ext cx="9439087" cy="49069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just" defTabSz="914400" rtl="0" eaLnBrk="0" fontAlgn="base" latinLnBrk="0" hangingPunct="0">
              <a:lnSpc>
                <a:spcPct val="100000"/>
              </a:lnSpc>
              <a:spcBef>
                <a:spcPct val="20000"/>
              </a:spcBef>
              <a:spcAft>
                <a:spcPct val="0"/>
              </a:spcAft>
              <a:buClrTx/>
              <a:buSzTx/>
              <a:buFont typeface="Arial" pitchFamily="34" charset="0"/>
              <a:buNone/>
              <a:tabLst/>
              <a:defRPr/>
            </a:pPr>
            <a:endParaRPr kumimoji="0" lang="en-PH" sz="2400" b="0" i="0" u="none" strike="noStrike" kern="1200" cap="none" spc="0" normalizeH="0" baseline="0" noProof="0" dirty="0" smtClean="0">
              <a:ln>
                <a:noFill/>
              </a:ln>
              <a:solidFill>
                <a:schemeClr val="tx1"/>
              </a:solidFill>
              <a:effectLst/>
              <a:uLnTx/>
              <a:uFillTx/>
              <a:latin typeface="Garamond" panose="02020404030301010803" pitchFamily="18" charset="0"/>
              <a:ea typeface="+mn-ea"/>
              <a:cs typeface="Arial" pitchFamily="34" charset="0"/>
            </a:endParaRPr>
          </a:p>
          <a:p>
            <a:pPr marL="342900" marR="0" lvl="1" indent="-342900" algn="just"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PH" sz="2400" b="0" i="0" u="none" strike="noStrike" kern="1200" cap="none" spc="0" normalizeH="0" baseline="0" noProof="0" dirty="0" smtClean="0">
              <a:ln>
                <a:noFill/>
              </a:ln>
              <a:solidFill>
                <a:schemeClr val="tx1"/>
              </a:solidFill>
              <a:effectLst/>
              <a:uLnTx/>
              <a:uFillTx/>
              <a:latin typeface="Garamond" panose="02020404030301010803" pitchFamily="18" charset="0"/>
              <a:ea typeface="+mn-ea"/>
              <a:cs typeface="Arial"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PH" sz="2400" b="0" i="0" u="none" strike="noStrike" kern="1200" cap="none" spc="0" normalizeH="0" baseline="0" noProof="0" dirty="0">
              <a:ln>
                <a:noFill/>
              </a:ln>
              <a:solidFill>
                <a:schemeClr val="tx1"/>
              </a:solidFill>
              <a:effectLst/>
              <a:uLnTx/>
              <a:uFillTx/>
              <a:latin typeface="Garamond" pitchFamily="18" charset="0"/>
              <a:ea typeface="+mn-ea"/>
              <a:cs typeface="Arial" pitchFamily="34" charset="0"/>
            </a:endParaRPr>
          </a:p>
        </p:txBody>
      </p:sp>
    </p:spTree>
    <p:extLst>
      <p:ext uri="{BB962C8B-B14F-4D97-AF65-F5344CB8AC3E}">
        <p14:creationId xmlns:p14="http://schemas.microsoft.com/office/powerpoint/2010/main" val="1012582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9144000" cy="4525963"/>
          </a:xfrm>
        </p:spPr>
        <p:txBody>
          <a:bodyPr>
            <a:normAutofit/>
          </a:bodyPr>
          <a:lstStyle/>
          <a:p>
            <a:pPr>
              <a:buFont typeface="Courier New" pitchFamily="49" charset="0"/>
              <a:buChar char="o"/>
            </a:pPr>
            <a:r>
              <a:rPr lang="en-PH" dirty="0" smtClean="0">
                <a:solidFill>
                  <a:schemeClr val="tx1"/>
                </a:solidFill>
                <a:latin typeface="Garamond" pitchFamily="18" charset="0"/>
              </a:rPr>
              <a:t>Natural and man-made shocks</a:t>
            </a:r>
          </a:p>
          <a:p>
            <a:pPr>
              <a:buFont typeface="Courier New" pitchFamily="49" charset="0"/>
              <a:buChar char="o"/>
            </a:pPr>
            <a:r>
              <a:rPr lang="en-PH" dirty="0" smtClean="0">
                <a:solidFill>
                  <a:schemeClr val="tx1"/>
                </a:solidFill>
                <a:latin typeface="Garamond" pitchFamily="18" charset="0"/>
              </a:rPr>
              <a:t>Need for intensive localization </a:t>
            </a:r>
          </a:p>
          <a:p>
            <a:pPr>
              <a:buFont typeface="Courier New" pitchFamily="49" charset="0"/>
              <a:buChar char="o"/>
            </a:pPr>
            <a:r>
              <a:rPr lang="en-PH" dirty="0" smtClean="0">
                <a:solidFill>
                  <a:schemeClr val="tx1"/>
                </a:solidFill>
                <a:latin typeface="Garamond" pitchFamily="18" charset="0"/>
              </a:rPr>
              <a:t>Data constraints</a:t>
            </a:r>
          </a:p>
          <a:p>
            <a:pPr lvl="1">
              <a:buFont typeface="Arial" pitchFamily="34" charset="0"/>
              <a:buChar char="•"/>
            </a:pPr>
            <a:r>
              <a:rPr lang="en-PH" sz="3200" dirty="0" smtClean="0">
                <a:solidFill>
                  <a:schemeClr val="tx1"/>
                </a:solidFill>
                <a:latin typeface="Garamond" pitchFamily="18" charset="0"/>
              </a:rPr>
              <a:t>Insufficient timely and reliable data</a:t>
            </a:r>
          </a:p>
          <a:p>
            <a:pPr lvl="1">
              <a:buFont typeface="Arial" pitchFamily="34" charset="0"/>
              <a:buChar char="•"/>
            </a:pPr>
            <a:r>
              <a:rPr lang="en-PH" sz="3200" dirty="0" smtClean="0">
                <a:solidFill>
                  <a:schemeClr val="tx1"/>
                </a:solidFill>
                <a:latin typeface="Garamond" pitchFamily="18" charset="0"/>
              </a:rPr>
              <a:t>Demand for disaggregated data</a:t>
            </a:r>
          </a:p>
          <a:p>
            <a:pPr marL="342900" lvl="1">
              <a:buFont typeface="Courier New" pitchFamily="49" charset="0"/>
              <a:buChar char="o"/>
            </a:pPr>
            <a:r>
              <a:rPr lang="en-PH" sz="3200" dirty="0" smtClean="0">
                <a:solidFill>
                  <a:schemeClr val="tx1"/>
                </a:solidFill>
                <a:latin typeface="Garamond" pitchFamily="18" charset="0"/>
              </a:rPr>
              <a:t> Financing for the SDGs </a:t>
            </a:r>
          </a:p>
          <a:p>
            <a:pPr lvl="1">
              <a:buFont typeface="Courier New" pitchFamily="49" charset="0"/>
              <a:buChar char="o"/>
            </a:pPr>
            <a:endParaRPr lang="en-PH" sz="3200" dirty="0" smtClean="0">
              <a:solidFill>
                <a:schemeClr val="tx1"/>
              </a:solidFill>
              <a:latin typeface="Garamond" pitchFamily="18" charset="0"/>
            </a:endParaRPr>
          </a:p>
        </p:txBody>
      </p:sp>
      <p:sp>
        <p:nvSpPr>
          <p:cNvPr id="5" name="Title 1"/>
          <p:cNvSpPr txBox="1">
            <a:spLocks/>
          </p:cNvSpPr>
          <p:nvPr/>
        </p:nvSpPr>
        <p:spPr bwMode="auto">
          <a:xfrm>
            <a:off x="0" y="762000"/>
            <a:ext cx="9906000" cy="838200"/>
          </a:xfrm>
          <a:prstGeom prst="rect">
            <a:avLst/>
          </a:prstGeom>
          <a:solidFill>
            <a:schemeClr val="tx2">
              <a:lumMod val="20000"/>
              <a:lumOff val="80000"/>
            </a:schemeClr>
          </a:solidFill>
          <a:ln w="9525">
            <a:noFill/>
            <a:miter lim="800000"/>
            <a:headEnd/>
            <a:tailEnd/>
          </a:ln>
        </p:spPr>
        <p:txBody>
          <a:bodyPr anchor="ctr"/>
          <a:lstStyle/>
          <a:p>
            <a:pPr algn="ctr"/>
            <a:r>
              <a:rPr lang="en-US" sz="3600" b="1" dirty="0" smtClean="0">
                <a:latin typeface="Garamond" pitchFamily="18" charset="0"/>
              </a:rPr>
              <a:t>Emerging Challenges</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9461500" cy="4525963"/>
          </a:xfrm>
        </p:spPr>
        <p:txBody>
          <a:bodyPr>
            <a:normAutofit/>
          </a:bodyPr>
          <a:lstStyle/>
          <a:p>
            <a:r>
              <a:rPr lang="en-PH" sz="2800" b="1" dirty="0" smtClean="0">
                <a:solidFill>
                  <a:schemeClr val="tx1"/>
                </a:solidFill>
                <a:latin typeface="Garamond" pitchFamily="18" charset="0"/>
              </a:rPr>
              <a:t>Technology transfer </a:t>
            </a:r>
            <a:endParaRPr lang="en-PH" sz="2800" b="1" dirty="0">
              <a:solidFill>
                <a:schemeClr val="tx1"/>
              </a:solidFill>
              <a:latin typeface="Garamond" pitchFamily="18" charset="0"/>
            </a:endParaRPr>
          </a:p>
          <a:p>
            <a:pPr marL="793750" lvl="2" indent="-393700">
              <a:buFontTx/>
              <a:buChar char="-"/>
            </a:pPr>
            <a:r>
              <a:rPr lang="en-PH" sz="2800" dirty="0">
                <a:solidFill>
                  <a:schemeClr val="tx1"/>
                </a:solidFill>
                <a:latin typeface="Garamond" pitchFamily="18" charset="0"/>
              </a:rPr>
              <a:t>Facilitate technology transfer, knowledge sharing and sustained cooperation</a:t>
            </a:r>
          </a:p>
          <a:p>
            <a:pPr marL="393700" lvl="1" indent="-393700">
              <a:buFont typeface="Arial" pitchFamily="34" charset="0"/>
              <a:buChar char="•"/>
            </a:pPr>
            <a:r>
              <a:rPr lang="en-PH" b="1" dirty="0">
                <a:solidFill>
                  <a:schemeClr val="tx1"/>
                </a:solidFill>
                <a:latin typeface="Garamond" pitchFamily="18" charset="0"/>
              </a:rPr>
              <a:t>Technical assistance on data revolution</a:t>
            </a:r>
          </a:p>
          <a:p>
            <a:pPr marL="793750" lvl="2" indent="-393700">
              <a:buFontTx/>
              <a:buChar char="-"/>
            </a:pPr>
            <a:r>
              <a:rPr lang="en-PH" sz="2800" dirty="0" smtClean="0">
                <a:solidFill>
                  <a:schemeClr val="tx1"/>
                </a:solidFill>
                <a:latin typeface="Garamond" pitchFamily="18" charset="0"/>
              </a:rPr>
              <a:t>Improve </a:t>
            </a:r>
            <a:r>
              <a:rPr lang="en-PH" sz="2800" dirty="0">
                <a:solidFill>
                  <a:schemeClr val="tx1"/>
                </a:solidFill>
                <a:latin typeface="Garamond" pitchFamily="18" charset="0"/>
              </a:rPr>
              <a:t>data collection, dissemination, and analysis </a:t>
            </a:r>
          </a:p>
          <a:p>
            <a:pPr marL="393700" lvl="1" indent="-393700">
              <a:buFont typeface="Arial" pitchFamily="34" charset="0"/>
              <a:buChar char="•"/>
            </a:pPr>
            <a:r>
              <a:rPr lang="en-PH" b="1" dirty="0" smtClean="0">
                <a:solidFill>
                  <a:schemeClr val="tx1"/>
                </a:solidFill>
                <a:latin typeface="Garamond" pitchFamily="18" charset="0"/>
              </a:rPr>
              <a:t>Enhance </a:t>
            </a:r>
            <a:r>
              <a:rPr lang="en-PH" b="1" dirty="0">
                <a:solidFill>
                  <a:schemeClr val="tx1"/>
                </a:solidFill>
                <a:latin typeface="Garamond" pitchFamily="18" charset="0"/>
              </a:rPr>
              <a:t>absorptive capacities of local institutions</a:t>
            </a:r>
          </a:p>
          <a:p>
            <a:pPr marL="793750" lvl="2" indent="-393700">
              <a:buFontTx/>
              <a:buChar char="-"/>
            </a:pPr>
            <a:r>
              <a:rPr lang="en-PH" sz="2800" dirty="0">
                <a:solidFill>
                  <a:schemeClr val="tx1"/>
                </a:solidFill>
                <a:latin typeface="Garamond" pitchFamily="18" charset="0"/>
              </a:rPr>
              <a:t>Increase technical know-how and involvement of local </a:t>
            </a:r>
            <a:r>
              <a:rPr lang="en-PH" sz="2800" dirty="0" smtClean="0">
                <a:solidFill>
                  <a:schemeClr val="tx1"/>
                </a:solidFill>
                <a:latin typeface="Garamond" pitchFamily="18" charset="0"/>
              </a:rPr>
              <a:t>institutions </a:t>
            </a:r>
            <a:endParaRPr lang="en-PH" sz="2800" dirty="0">
              <a:solidFill>
                <a:schemeClr val="tx1"/>
              </a:solidFill>
              <a:latin typeface="Garamond" pitchFamily="18" charset="0"/>
            </a:endParaRPr>
          </a:p>
          <a:p>
            <a:pPr marL="334963" lvl="1" indent="-334963">
              <a:buFont typeface="Arial" pitchFamily="34" charset="0"/>
              <a:buChar char="•"/>
            </a:pPr>
            <a:r>
              <a:rPr lang="en-PH" b="1" dirty="0" smtClean="0">
                <a:solidFill>
                  <a:schemeClr val="tx1"/>
                </a:solidFill>
                <a:latin typeface="Garamond" pitchFamily="18" charset="0"/>
              </a:rPr>
              <a:t>Disaster risk reduction management </a:t>
            </a:r>
          </a:p>
          <a:p>
            <a:pPr lvl="1">
              <a:buNone/>
            </a:pPr>
            <a:endParaRPr lang="en-PH" dirty="0" smtClean="0">
              <a:solidFill>
                <a:schemeClr val="tx1"/>
              </a:solidFill>
              <a:latin typeface="Garamond" pitchFamily="18" charset="0"/>
            </a:endParaRPr>
          </a:p>
        </p:txBody>
      </p:sp>
      <p:sp>
        <p:nvSpPr>
          <p:cNvPr id="5" name="Title 1"/>
          <p:cNvSpPr txBox="1">
            <a:spLocks/>
          </p:cNvSpPr>
          <p:nvPr/>
        </p:nvSpPr>
        <p:spPr bwMode="auto">
          <a:xfrm>
            <a:off x="0" y="762000"/>
            <a:ext cx="9906000" cy="838200"/>
          </a:xfrm>
          <a:prstGeom prst="rect">
            <a:avLst/>
          </a:prstGeom>
          <a:solidFill>
            <a:schemeClr val="tx2">
              <a:lumMod val="20000"/>
              <a:lumOff val="80000"/>
            </a:schemeClr>
          </a:solidFill>
          <a:ln w="9525">
            <a:noFill/>
            <a:miter lim="800000"/>
            <a:headEnd/>
            <a:tailEnd/>
          </a:ln>
        </p:spPr>
        <p:txBody>
          <a:bodyPr anchor="ctr"/>
          <a:lstStyle/>
          <a:p>
            <a:pPr algn="ctr"/>
            <a:r>
              <a:rPr lang="en-US" sz="3200" b="1" dirty="0" smtClean="0">
                <a:latin typeface="Garamond" pitchFamily="18" charset="0"/>
              </a:rPr>
              <a:t>Possible Areas of Collaboration </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5011" t="8109" r="18886" b="-19932"/>
          <a:stretch/>
        </p:blipFill>
        <p:spPr>
          <a:xfrm>
            <a:off x="1238251" y="1948510"/>
            <a:ext cx="4301530" cy="4452290"/>
          </a:xfrm>
          <a:prstGeom prst="rect">
            <a:avLst/>
          </a:prstGeom>
        </p:spPr>
      </p:pic>
      <p:sp>
        <p:nvSpPr>
          <p:cNvPr id="4" name="Rectangle 3"/>
          <p:cNvSpPr/>
          <p:nvPr/>
        </p:nvSpPr>
        <p:spPr>
          <a:xfrm>
            <a:off x="6273800" y="1600200"/>
            <a:ext cx="3396792" cy="3416320"/>
          </a:xfrm>
          <a:prstGeom prst="rect">
            <a:avLst/>
          </a:prstGeom>
        </p:spPr>
        <p:txBody>
          <a:bodyPr wrap="square">
            <a:spAutoFit/>
          </a:bodyPr>
          <a:lstStyle/>
          <a:p>
            <a:pPr algn="ctr"/>
            <a:r>
              <a:rPr lang="en-US" sz="5400" b="1" dirty="0" smtClean="0">
                <a:solidFill>
                  <a:schemeClr val="accent1">
                    <a:lumMod val="75000"/>
                  </a:schemeClr>
                </a:solidFill>
                <a:latin typeface="Garamond" pitchFamily="18" charset="0"/>
                <a:ea typeface="Myriad Pro" charset="0"/>
                <a:cs typeface="Myriad Pro" charset="0"/>
              </a:rPr>
              <a:t>Leave </a:t>
            </a:r>
          </a:p>
          <a:p>
            <a:pPr algn="ctr"/>
            <a:r>
              <a:rPr lang="en-US" sz="5400" b="1" dirty="0" smtClean="0">
                <a:solidFill>
                  <a:schemeClr val="accent1">
                    <a:lumMod val="75000"/>
                  </a:schemeClr>
                </a:solidFill>
                <a:latin typeface="Garamond" pitchFamily="18" charset="0"/>
                <a:ea typeface="Myriad Pro" charset="0"/>
                <a:cs typeface="Myriad Pro" charset="0"/>
              </a:rPr>
              <a:t>No</a:t>
            </a:r>
          </a:p>
          <a:p>
            <a:pPr algn="ctr"/>
            <a:r>
              <a:rPr lang="en-US" sz="5400" b="1" dirty="0" smtClean="0">
                <a:solidFill>
                  <a:schemeClr val="accent1">
                    <a:lumMod val="75000"/>
                  </a:schemeClr>
                </a:solidFill>
                <a:latin typeface="Garamond" pitchFamily="18" charset="0"/>
                <a:ea typeface="Myriad Pro" charset="0"/>
                <a:cs typeface="Myriad Pro" charset="0"/>
              </a:rPr>
              <a:t>Filipino</a:t>
            </a:r>
          </a:p>
          <a:p>
            <a:pPr algn="ctr"/>
            <a:r>
              <a:rPr lang="en-US" sz="5400" b="1" dirty="0" smtClean="0">
                <a:solidFill>
                  <a:schemeClr val="accent1">
                    <a:lumMod val="75000"/>
                  </a:schemeClr>
                </a:solidFill>
                <a:latin typeface="Garamond" pitchFamily="18" charset="0"/>
                <a:ea typeface="Myriad Pro" charset="0"/>
                <a:cs typeface="Myriad Pro" charset="0"/>
              </a:rPr>
              <a:t>Behind</a:t>
            </a:r>
            <a:endParaRPr lang="en-US" sz="5400" b="1" dirty="0">
              <a:solidFill>
                <a:schemeClr val="accent1">
                  <a:lumMod val="75000"/>
                </a:schemeClr>
              </a:solidFill>
              <a:latin typeface="Garamond" pitchFamily="18" charset="0"/>
              <a:ea typeface="Myriad Pro" charset="0"/>
              <a:cs typeface="Myriad Pro"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50" y="914400"/>
            <a:ext cx="6418208" cy="5638800"/>
          </a:xfrm>
          <a:prstGeom prst="rect">
            <a:avLst/>
          </a:prstGeom>
        </p:spPr>
      </p:pic>
    </p:spTree>
    <p:extLst>
      <p:ext uri="{BB962C8B-B14F-4D97-AF65-F5344CB8AC3E}">
        <p14:creationId xmlns:p14="http://schemas.microsoft.com/office/powerpoint/2010/main" val="289749075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2" y="685800"/>
            <a:ext cx="6858001" cy="914400"/>
          </a:xfrm>
        </p:spPr>
        <p:txBody>
          <a:bodyPr/>
          <a:lstStyle/>
          <a:p>
            <a:r>
              <a:rPr lang="en-US" altLang="en-US" sz="3600" b="1" dirty="0">
                <a:solidFill>
                  <a:schemeClr val="tx1"/>
                </a:solidFill>
                <a:latin typeface="Garamond" pitchFamily="18" charset="0"/>
              </a:rPr>
              <a:t>Outline</a:t>
            </a:r>
          </a:p>
        </p:txBody>
      </p:sp>
      <p:graphicFrame>
        <p:nvGraphicFramePr>
          <p:cNvPr id="6" name="Diagram 5"/>
          <p:cNvGraphicFramePr/>
          <p:nvPr>
            <p:extLst>
              <p:ext uri="{D42A27DB-BD31-4B8C-83A1-F6EECF244321}">
                <p14:modId xmlns:p14="http://schemas.microsoft.com/office/powerpoint/2010/main" val="1992213904"/>
              </p:ext>
            </p:extLst>
          </p:nvPr>
        </p:nvGraphicFramePr>
        <p:xfrm>
          <a:off x="457200" y="1447800"/>
          <a:ext cx="8762999"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9458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a:xfrm>
            <a:off x="0" y="762000"/>
            <a:ext cx="9906000" cy="533400"/>
          </a:xfrm>
          <a:solidFill>
            <a:schemeClr val="tx2">
              <a:lumMod val="20000"/>
              <a:lumOff val="80000"/>
            </a:schemeClr>
          </a:solidFill>
        </p:spPr>
        <p:txBody>
          <a:bodyPr/>
          <a:lstStyle/>
          <a:p>
            <a:pPr lvl="0"/>
            <a:r>
              <a:rPr lang="en-PH" sz="2800" b="1" dirty="0" smtClean="0">
                <a:solidFill>
                  <a:schemeClr val="tx1"/>
                </a:solidFill>
                <a:latin typeface="Garamond" pitchFamily="18" charset="0"/>
              </a:rPr>
              <a:t>Philippine Priorities on the SDGs</a:t>
            </a:r>
            <a:endParaRPr lang="en-PH" sz="2800" b="1" dirty="0">
              <a:solidFill>
                <a:schemeClr val="tx1"/>
              </a:solidFill>
              <a:latin typeface="Garamond" pitchFamily="18" charset="0"/>
            </a:endParaRPr>
          </a:p>
        </p:txBody>
      </p:sp>
      <p:sp>
        <p:nvSpPr>
          <p:cNvPr id="5" name="TextBox 4"/>
          <p:cNvSpPr txBox="1"/>
          <p:nvPr/>
        </p:nvSpPr>
        <p:spPr>
          <a:xfrm>
            <a:off x="165100" y="1447802"/>
            <a:ext cx="9575800" cy="461665"/>
          </a:xfrm>
          <a:prstGeom prst="rect">
            <a:avLst/>
          </a:prstGeom>
          <a:noFill/>
        </p:spPr>
        <p:txBody>
          <a:bodyPr wrap="square" rtlCol="0">
            <a:spAutoFit/>
          </a:bodyPr>
          <a:lstStyle/>
          <a:p>
            <a:r>
              <a:rPr lang="en-PH" sz="2400" b="1" dirty="0" smtClean="0">
                <a:latin typeface="Garamond" pitchFamily="18" charset="0"/>
              </a:rPr>
              <a:t>“Make the 2030 Agenda a reality and leave no one behind.” </a:t>
            </a:r>
          </a:p>
        </p:txBody>
      </p:sp>
      <p:sp>
        <p:nvSpPr>
          <p:cNvPr id="2" name="Rectangle 1"/>
          <p:cNvSpPr/>
          <p:nvPr/>
        </p:nvSpPr>
        <p:spPr>
          <a:xfrm>
            <a:off x="317500" y="1981200"/>
            <a:ext cx="5778500" cy="2308324"/>
          </a:xfrm>
          <a:prstGeom prst="rect">
            <a:avLst/>
          </a:prstGeom>
        </p:spPr>
        <p:txBody>
          <a:bodyPr wrap="square">
            <a:spAutoFit/>
          </a:bodyPr>
          <a:lstStyle/>
          <a:p>
            <a:r>
              <a:rPr lang="en-PH" sz="2400" dirty="0" smtClean="0">
                <a:latin typeface="Garamond" pitchFamily="18" charset="0"/>
              </a:rPr>
              <a:t>The </a:t>
            </a:r>
            <a:r>
              <a:rPr lang="en-PH" sz="2400" dirty="0">
                <a:latin typeface="Garamond" pitchFamily="18" charset="0"/>
              </a:rPr>
              <a:t>Philippines called for:</a:t>
            </a:r>
          </a:p>
          <a:p>
            <a:pPr marL="800100" lvl="2" indent="-342900">
              <a:buFont typeface="Arial" pitchFamily="34" charset="0"/>
              <a:buChar char="•"/>
            </a:pPr>
            <a:r>
              <a:rPr lang="en-PH" sz="2400" dirty="0">
                <a:latin typeface="Garamond" pitchFamily="18" charset="0"/>
              </a:rPr>
              <a:t>Recognition of migrant rights;</a:t>
            </a:r>
          </a:p>
          <a:p>
            <a:pPr marL="800100" lvl="2" indent="-342900">
              <a:buFont typeface="Arial" pitchFamily="34" charset="0"/>
              <a:buChar char="•"/>
            </a:pPr>
            <a:r>
              <a:rPr lang="en-PH" sz="2400" dirty="0">
                <a:latin typeface="Garamond" pitchFamily="18" charset="0"/>
              </a:rPr>
              <a:t>Addressing climate change with urgency;</a:t>
            </a:r>
          </a:p>
          <a:p>
            <a:pPr marL="800100" lvl="2" indent="-342900">
              <a:buFont typeface="Arial" pitchFamily="34" charset="0"/>
              <a:buChar char="•"/>
            </a:pPr>
            <a:r>
              <a:rPr lang="en-PH" sz="2400" dirty="0">
                <a:latin typeface="Garamond" pitchFamily="18" charset="0"/>
              </a:rPr>
              <a:t>Collective action for conservation;</a:t>
            </a:r>
          </a:p>
          <a:p>
            <a:pPr marL="800100" lvl="2" indent="-342900">
              <a:buFont typeface="Arial" pitchFamily="34" charset="0"/>
              <a:buChar char="•"/>
            </a:pPr>
            <a:r>
              <a:rPr lang="en-PH" sz="2400" dirty="0">
                <a:latin typeface="Garamond" pitchFamily="18" charset="0"/>
              </a:rPr>
              <a:t>Equality of opportunities</a:t>
            </a:r>
          </a:p>
        </p:txBody>
      </p:sp>
      <p:pic>
        <p:nvPicPr>
          <p:cNvPr id="6" name="Picture 2" descr="C:\Users\user\Downloads\645344.jpg"/>
          <p:cNvPicPr>
            <a:picLocks noChangeAspect="1" noChangeArrowheads="1"/>
          </p:cNvPicPr>
          <p:nvPr/>
        </p:nvPicPr>
        <p:blipFill rotWithShape="1">
          <a:blip r:embed="rId3" cstate="print"/>
          <a:srcRect l="18519" r="19444"/>
          <a:stretch/>
        </p:blipFill>
        <p:spPr bwMode="auto">
          <a:xfrm>
            <a:off x="6019800" y="2057401"/>
            <a:ext cx="2895600" cy="3820142"/>
          </a:xfrm>
          <a:prstGeom prst="rect">
            <a:avLst/>
          </a:prstGeom>
          <a:noFill/>
        </p:spPr>
      </p:pic>
    </p:spTree>
    <p:extLst>
      <p:ext uri="{BB962C8B-B14F-4D97-AF65-F5344CB8AC3E}">
        <p14:creationId xmlns:p14="http://schemas.microsoft.com/office/powerpoint/2010/main" val="30774905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a:xfrm>
            <a:off x="0" y="762000"/>
            <a:ext cx="9906000" cy="533400"/>
          </a:xfrm>
          <a:solidFill>
            <a:schemeClr val="tx2">
              <a:lumMod val="20000"/>
              <a:lumOff val="80000"/>
            </a:schemeClr>
          </a:solidFill>
        </p:spPr>
        <p:txBody>
          <a:bodyPr/>
          <a:lstStyle/>
          <a:p>
            <a:pPr lvl="0"/>
            <a:r>
              <a:rPr lang="en-PH" sz="2800" b="1" dirty="0" smtClean="0">
                <a:solidFill>
                  <a:schemeClr val="tx1"/>
                </a:solidFill>
                <a:latin typeface="Garamond" pitchFamily="18" charset="0"/>
              </a:rPr>
              <a:t>National Efforts on SDGs Mainstreaming and Implementation</a:t>
            </a:r>
            <a:endParaRPr lang="en-PH" sz="2800" b="1" dirty="0">
              <a:solidFill>
                <a:schemeClr val="tx1"/>
              </a:solidFill>
              <a:latin typeface="Garamond" pitchFamily="18" charset="0"/>
            </a:endParaRPr>
          </a:p>
        </p:txBody>
      </p:sp>
      <p:grpSp>
        <p:nvGrpSpPr>
          <p:cNvPr id="31" name="Group 30"/>
          <p:cNvGrpSpPr/>
          <p:nvPr/>
        </p:nvGrpSpPr>
        <p:grpSpPr>
          <a:xfrm>
            <a:off x="457200" y="2164318"/>
            <a:ext cx="6248400" cy="3093482"/>
            <a:chOff x="533400" y="1935718"/>
            <a:chExt cx="6248400" cy="3093482"/>
          </a:xfrm>
        </p:grpSpPr>
        <p:sp>
          <p:nvSpPr>
            <p:cNvPr id="10" name="TextBox 9"/>
            <p:cNvSpPr txBox="1"/>
            <p:nvPr/>
          </p:nvSpPr>
          <p:spPr>
            <a:xfrm>
              <a:off x="533400" y="2926318"/>
              <a:ext cx="4724400" cy="578882"/>
            </a:xfrm>
            <a:prstGeom prst="roundRect">
              <a:avLst/>
            </a:prstGeom>
            <a:solidFill>
              <a:schemeClr val="accent3">
                <a:lumMod val="60000"/>
                <a:lumOff val="40000"/>
              </a:schemeClr>
            </a:solidFill>
          </p:spPr>
          <p:txBody>
            <a:bodyPr wrap="square" rtlCol="0">
              <a:spAutoFit/>
            </a:bodyPr>
            <a:lstStyle/>
            <a:p>
              <a:pPr algn="ctr"/>
              <a:r>
                <a:rPr lang="en-PH" sz="2800" dirty="0" smtClean="0"/>
                <a:t>SDGs Indicators Development </a:t>
              </a:r>
              <a:endParaRPr lang="en-PH" sz="2800" dirty="0"/>
            </a:p>
          </p:txBody>
        </p:sp>
        <p:sp>
          <p:nvSpPr>
            <p:cNvPr id="12" name="TextBox 11"/>
            <p:cNvSpPr txBox="1"/>
            <p:nvPr/>
          </p:nvSpPr>
          <p:spPr>
            <a:xfrm>
              <a:off x="533400" y="1935718"/>
              <a:ext cx="4724400" cy="578882"/>
            </a:xfrm>
            <a:prstGeom prst="roundRect">
              <a:avLst/>
            </a:prstGeom>
            <a:solidFill>
              <a:schemeClr val="accent3">
                <a:lumMod val="60000"/>
                <a:lumOff val="40000"/>
              </a:schemeClr>
            </a:solidFill>
          </p:spPr>
          <p:txBody>
            <a:bodyPr wrap="square" rtlCol="0">
              <a:spAutoFit/>
            </a:bodyPr>
            <a:lstStyle/>
            <a:p>
              <a:pPr algn="ctr"/>
              <a:r>
                <a:rPr lang="en-PH" sz="2800" dirty="0" smtClean="0"/>
                <a:t>Building Awareness</a:t>
              </a:r>
              <a:endParaRPr lang="en-PH" sz="2800" dirty="0"/>
            </a:p>
          </p:txBody>
        </p:sp>
        <p:sp>
          <p:nvSpPr>
            <p:cNvPr id="13" name="TextBox 12"/>
            <p:cNvSpPr txBox="1"/>
            <p:nvPr/>
          </p:nvSpPr>
          <p:spPr>
            <a:xfrm>
              <a:off x="533400" y="3973592"/>
              <a:ext cx="4724400" cy="1055608"/>
            </a:xfrm>
            <a:prstGeom prst="roundRect">
              <a:avLst/>
            </a:prstGeom>
            <a:solidFill>
              <a:schemeClr val="accent3">
                <a:lumMod val="60000"/>
                <a:lumOff val="40000"/>
              </a:schemeClr>
            </a:solidFill>
          </p:spPr>
          <p:txBody>
            <a:bodyPr wrap="square" rtlCol="0">
              <a:spAutoFit/>
            </a:bodyPr>
            <a:lstStyle/>
            <a:p>
              <a:pPr algn="ctr"/>
              <a:r>
                <a:rPr lang="en-PH" sz="2800" dirty="0" smtClean="0"/>
                <a:t>Review of Existing Institutional Mechanisms </a:t>
              </a:r>
              <a:endParaRPr lang="en-PH" sz="2800" dirty="0"/>
            </a:p>
          </p:txBody>
        </p:sp>
        <p:cxnSp>
          <p:nvCxnSpPr>
            <p:cNvPr id="19" name="Straight Connector 18"/>
            <p:cNvCxnSpPr/>
            <p:nvPr/>
          </p:nvCxnSpPr>
          <p:spPr>
            <a:xfrm>
              <a:off x="5257800" y="3200400"/>
              <a:ext cx="83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57800" y="2209800"/>
              <a:ext cx="83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257800" y="4419600"/>
              <a:ext cx="83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991894" y="3314700"/>
              <a:ext cx="220900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96000" y="3200400"/>
              <a:ext cx="685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6858000" y="2982992"/>
            <a:ext cx="2819400" cy="1055608"/>
          </a:xfrm>
          <a:prstGeom prst="roundRect">
            <a:avLst/>
          </a:prstGeom>
          <a:solidFill>
            <a:schemeClr val="accent3">
              <a:lumMod val="60000"/>
              <a:lumOff val="40000"/>
            </a:schemeClr>
          </a:solidFill>
        </p:spPr>
        <p:txBody>
          <a:bodyPr wrap="square" rtlCol="0">
            <a:spAutoFit/>
          </a:bodyPr>
          <a:lstStyle/>
          <a:p>
            <a:pPr algn="ctr"/>
            <a:r>
              <a:rPr lang="en-PH" sz="2800" dirty="0" smtClean="0"/>
              <a:t>National-level </a:t>
            </a:r>
          </a:p>
          <a:p>
            <a:pPr algn="ctr"/>
            <a:r>
              <a:rPr lang="en-PH" sz="2800" dirty="0" smtClean="0"/>
              <a:t>Mainstreaming</a:t>
            </a:r>
            <a:endParaRPr lang="en-PH" sz="2800" dirty="0"/>
          </a:p>
        </p:txBody>
      </p:sp>
    </p:spTree>
    <p:extLst>
      <p:ext uri="{BB962C8B-B14F-4D97-AF65-F5344CB8AC3E}">
        <p14:creationId xmlns:p14="http://schemas.microsoft.com/office/powerpoint/2010/main" val="30774905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a:xfrm>
            <a:off x="0" y="762000"/>
            <a:ext cx="9906000" cy="533400"/>
          </a:xfrm>
          <a:solidFill>
            <a:schemeClr val="tx2">
              <a:lumMod val="20000"/>
              <a:lumOff val="80000"/>
            </a:schemeClr>
          </a:solidFill>
        </p:spPr>
        <p:txBody>
          <a:bodyPr/>
          <a:lstStyle/>
          <a:p>
            <a:pPr lvl="0"/>
            <a:r>
              <a:rPr lang="en-PH" sz="2800" b="1" dirty="0" smtClean="0">
                <a:solidFill>
                  <a:schemeClr val="tx1"/>
                </a:solidFill>
                <a:latin typeface="Garamond" pitchFamily="18" charset="0"/>
              </a:rPr>
              <a:t>National Efforts on SDGs Mainstreaming and Implementation</a:t>
            </a:r>
            <a:endParaRPr lang="en-PH" sz="2800" b="1" dirty="0">
              <a:solidFill>
                <a:schemeClr val="tx1"/>
              </a:solidFill>
              <a:latin typeface="Garamond" pitchFamily="18" charset="0"/>
            </a:endParaRPr>
          </a:p>
        </p:txBody>
      </p:sp>
      <p:sp>
        <p:nvSpPr>
          <p:cNvPr id="7" name="TextBox 4"/>
          <p:cNvSpPr txBox="1">
            <a:spLocks noChangeArrowheads="1"/>
          </p:cNvSpPr>
          <p:nvPr/>
        </p:nvSpPr>
        <p:spPr bwMode="auto">
          <a:xfrm>
            <a:off x="228600" y="1981200"/>
            <a:ext cx="9525000" cy="830997"/>
          </a:xfrm>
          <a:prstGeom prst="rect">
            <a:avLst/>
          </a:prstGeom>
          <a:noFill/>
          <a:ln w="9525">
            <a:noFill/>
            <a:miter lim="800000"/>
            <a:headEnd/>
            <a:tailEnd/>
          </a:ln>
        </p:spPr>
        <p:txBody>
          <a:bodyPr wrap="square">
            <a:spAutoFit/>
          </a:bodyPr>
          <a:lstStyle/>
          <a:p>
            <a:pPr marL="457200" indent="-457200">
              <a:buFont typeface="Wingdings" pitchFamily="2" charset="2"/>
              <a:buChar char="q"/>
            </a:pPr>
            <a:r>
              <a:rPr lang="en-US" altLang="en-US" sz="2400" b="1" dirty="0" smtClean="0">
                <a:latin typeface="Garamond" pitchFamily="18" charset="0"/>
              </a:rPr>
              <a:t>Multi-</a:t>
            </a:r>
            <a:r>
              <a:rPr lang="en-US" altLang="en-US" sz="2400" b="1" dirty="0" err="1" smtClean="0">
                <a:latin typeface="Garamond" pitchFamily="18" charset="0"/>
              </a:rPr>
              <a:t>Sectoral</a:t>
            </a:r>
            <a:r>
              <a:rPr lang="en-US" altLang="en-US" sz="2400" b="1" dirty="0" smtClean="0">
                <a:latin typeface="Garamond" pitchFamily="18" charset="0"/>
              </a:rPr>
              <a:t> </a:t>
            </a:r>
            <a:r>
              <a:rPr lang="en-US" altLang="en-US" sz="2400" b="1" dirty="0">
                <a:latin typeface="Garamond" pitchFamily="18" charset="0"/>
              </a:rPr>
              <a:t>Workshop on </a:t>
            </a:r>
            <a:r>
              <a:rPr lang="en-US" altLang="en-US" sz="2400" b="1" dirty="0" smtClean="0">
                <a:latin typeface="Garamond" pitchFamily="18" charset="0"/>
              </a:rPr>
              <a:t>SDGs indicators </a:t>
            </a:r>
            <a:r>
              <a:rPr lang="en-US" altLang="en-US" sz="2400" b="1" dirty="0">
                <a:latin typeface="Garamond" pitchFamily="18" charset="0"/>
              </a:rPr>
              <a:t>(22 October 2015</a:t>
            </a:r>
            <a:r>
              <a:rPr lang="en-US" altLang="en-US" sz="2400" b="1" dirty="0" smtClean="0">
                <a:latin typeface="Garamond" pitchFamily="18" charset="0"/>
              </a:rPr>
              <a:t>)</a:t>
            </a:r>
          </a:p>
          <a:p>
            <a:pPr marL="457200" indent="-457200"/>
            <a:endParaRPr lang="en-US" altLang="en-US" sz="2400" dirty="0">
              <a:latin typeface="Garamond" pitchFamily="18" charset="0"/>
            </a:endParaRPr>
          </a:p>
        </p:txBody>
      </p:sp>
      <p:sp>
        <p:nvSpPr>
          <p:cNvPr id="6" name="Rectangle 5"/>
          <p:cNvSpPr/>
          <p:nvPr/>
        </p:nvSpPr>
        <p:spPr>
          <a:xfrm>
            <a:off x="152400" y="2514600"/>
            <a:ext cx="9448800" cy="4364400"/>
          </a:xfrm>
          <a:prstGeom prst="rect">
            <a:avLst/>
          </a:prstGeom>
        </p:spPr>
        <p:txBody>
          <a:bodyPr wrap="square">
            <a:spAutoFit/>
          </a:bodyPr>
          <a:lstStyle/>
          <a:p>
            <a:pPr marL="685800" indent="-457200">
              <a:defRPr/>
            </a:pPr>
            <a:r>
              <a:rPr lang="en-GB" sz="2300" dirty="0">
                <a:latin typeface="Garamond" pitchFamily="18" charset="0"/>
                <a:ea typeface="Calibri" panose="020F0502020204030204" pitchFamily="34" charset="0"/>
                <a:cs typeface="Times New Roman" panose="02020603050405020304" pitchFamily="18" charset="0"/>
              </a:rPr>
              <a:t>a.)  </a:t>
            </a:r>
            <a:r>
              <a:rPr lang="en-GB" sz="2300" dirty="0" smtClean="0">
                <a:latin typeface="Garamond" pitchFamily="18" charset="0"/>
                <a:ea typeface="Calibri" panose="020F0502020204030204" pitchFamily="34" charset="0"/>
                <a:cs typeface="Times New Roman" panose="02020603050405020304" pitchFamily="18" charset="0"/>
              </a:rPr>
              <a:t>Examined relevance of the initial list of SDG </a:t>
            </a:r>
            <a:r>
              <a:rPr lang="en-GB" sz="2300" dirty="0">
                <a:latin typeface="Garamond" pitchFamily="18" charset="0"/>
                <a:ea typeface="Calibri" panose="020F0502020204030204" pitchFamily="34" charset="0"/>
                <a:cs typeface="Times New Roman" panose="02020603050405020304" pitchFamily="18" charset="0"/>
              </a:rPr>
              <a:t>indicators </a:t>
            </a:r>
            <a:r>
              <a:rPr lang="en-GB" sz="2300" dirty="0" smtClean="0">
                <a:latin typeface="Garamond" pitchFamily="18" charset="0"/>
                <a:ea typeface="Calibri" panose="020F0502020204030204" pitchFamily="34" charset="0"/>
                <a:cs typeface="Times New Roman" panose="02020603050405020304" pitchFamily="18" charset="0"/>
              </a:rPr>
              <a:t>to </a:t>
            </a:r>
            <a:r>
              <a:rPr lang="en-GB" sz="2300" dirty="0">
                <a:latin typeface="Garamond" pitchFamily="18" charset="0"/>
                <a:ea typeface="Calibri" panose="020F0502020204030204" pitchFamily="34" charset="0"/>
                <a:cs typeface="Times New Roman" panose="02020603050405020304" pitchFamily="18" charset="0"/>
              </a:rPr>
              <a:t>the Philippines’ development objectives;</a:t>
            </a:r>
            <a:endParaRPr lang="en-US" sz="2300" dirty="0">
              <a:latin typeface="Garamond" pitchFamily="18" charset="0"/>
              <a:ea typeface="Calibri" panose="020F0502020204030204" pitchFamily="34" charset="0"/>
              <a:cs typeface="Times New Roman" panose="02020603050405020304" pitchFamily="18" charset="0"/>
            </a:endParaRPr>
          </a:p>
          <a:p>
            <a:pPr marL="685800" indent="-457200" algn="just">
              <a:lnSpc>
                <a:spcPct val="107000"/>
              </a:lnSpc>
              <a:spcAft>
                <a:spcPts val="0"/>
              </a:spcAft>
              <a:buFont typeface="+mj-lt"/>
              <a:buAutoNum type="arabicPeriod"/>
              <a:defRPr/>
            </a:pPr>
            <a:endParaRPr lang="en-GB" sz="2300" dirty="0">
              <a:latin typeface="Garamond" pitchFamily="18" charset="0"/>
              <a:ea typeface="Calibri" panose="020F0502020204030204" pitchFamily="34" charset="0"/>
              <a:cs typeface="Times New Roman" panose="02020603050405020304" pitchFamily="18" charset="0"/>
            </a:endParaRPr>
          </a:p>
          <a:p>
            <a:pPr marL="685800" indent="-457200">
              <a:defRPr/>
            </a:pPr>
            <a:r>
              <a:rPr lang="en-GB" sz="2300" dirty="0">
                <a:latin typeface="Garamond" pitchFamily="18" charset="0"/>
              </a:rPr>
              <a:t>b.)  </a:t>
            </a:r>
            <a:r>
              <a:rPr lang="en-GB" sz="2300" dirty="0" smtClean="0">
                <a:latin typeface="Garamond" pitchFamily="18" charset="0"/>
              </a:rPr>
              <a:t>I</a:t>
            </a:r>
            <a:r>
              <a:rPr lang="en-GB" sz="2300" dirty="0" smtClean="0">
                <a:latin typeface="Garamond" pitchFamily="18" charset="0"/>
                <a:ea typeface="Calibri" panose="020F0502020204030204" pitchFamily="34" charset="0"/>
                <a:cs typeface="Times New Roman" panose="02020603050405020304" pitchFamily="18" charset="0"/>
              </a:rPr>
              <a:t>dentified </a:t>
            </a:r>
            <a:r>
              <a:rPr lang="en-GB" sz="2300" dirty="0">
                <a:latin typeface="Garamond" pitchFamily="18" charset="0"/>
                <a:ea typeface="Calibri" panose="020F0502020204030204" pitchFamily="34" charset="0"/>
                <a:cs typeface="Times New Roman" panose="02020603050405020304" pitchFamily="18" charset="0"/>
              </a:rPr>
              <a:t>indicators which are not included in the UN list but are deemed to be relevant/crucial in achieving the SDG targets;</a:t>
            </a:r>
          </a:p>
          <a:p>
            <a:pPr marL="685800" indent="-457200">
              <a:defRPr/>
            </a:pPr>
            <a:endParaRPr lang="en-GB" sz="2300" dirty="0">
              <a:latin typeface="Garamond" pitchFamily="18" charset="0"/>
            </a:endParaRPr>
          </a:p>
          <a:p>
            <a:pPr marL="685800" indent="-457200">
              <a:defRPr/>
            </a:pPr>
            <a:r>
              <a:rPr lang="en-GB" sz="2300" dirty="0">
                <a:latin typeface="Garamond" pitchFamily="18" charset="0"/>
                <a:ea typeface="Calibri" panose="020F0502020204030204" pitchFamily="34" charset="0"/>
                <a:cs typeface="Times New Roman" panose="02020603050405020304" pitchFamily="18" charset="0"/>
              </a:rPr>
              <a:t>c.) </a:t>
            </a:r>
            <a:r>
              <a:rPr lang="en-GB" sz="2300" dirty="0" smtClean="0">
                <a:latin typeface="Garamond" pitchFamily="18" charset="0"/>
                <a:ea typeface="Calibri" panose="020F0502020204030204" pitchFamily="34" charset="0"/>
                <a:cs typeface="Times New Roman" panose="02020603050405020304" pitchFamily="18" charset="0"/>
              </a:rPr>
              <a:t>	Assessed </a:t>
            </a:r>
            <a:r>
              <a:rPr lang="en-GB" sz="2300" dirty="0">
                <a:latin typeface="Garamond" pitchFamily="18" charset="0"/>
                <a:ea typeface="Calibri" panose="020F0502020204030204" pitchFamily="34" charset="0"/>
                <a:cs typeface="Times New Roman" panose="02020603050405020304" pitchFamily="18" charset="0"/>
              </a:rPr>
              <a:t>whether data on the SDG indicators identified are available from existing data sources or at least can be made available; and</a:t>
            </a:r>
          </a:p>
          <a:p>
            <a:pPr marL="685800" indent="-457200">
              <a:defRPr/>
            </a:pPr>
            <a:endParaRPr lang="en-GB" sz="2300" dirty="0">
              <a:latin typeface="Garamond" pitchFamily="18" charset="0"/>
              <a:ea typeface="Calibri" panose="020F0502020204030204" pitchFamily="34" charset="0"/>
              <a:cs typeface="Times New Roman" panose="02020603050405020304" pitchFamily="18" charset="0"/>
            </a:endParaRPr>
          </a:p>
          <a:p>
            <a:pPr marL="685800" indent="-457200">
              <a:defRPr/>
            </a:pPr>
            <a:r>
              <a:rPr lang="en-GB" sz="2300" dirty="0">
                <a:latin typeface="Garamond" pitchFamily="18" charset="0"/>
                <a:ea typeface="Calibri" panose="020F0502020204030204" pitchFamily="34" charset="0"/>
                <a:cs typeface="Times New Roman" panose="02020603050405020304" pitchFamily="18" charset="0"/>
              </a:rPr>
              <a:t>d.)   </a:t>
            </a:r>
            <a:r>
              <a:rPr lang="en-GB" sz="2300" dirty="0" smtClean="0">
                <a:latin typeface="Garamond" pitchFamily="18" charset="0"/>
                <a:ea typeface="Calibri" panose="020F0502020204030204" pitchFamily="34" charset="0"/>
                <a:cs typeface="Times New Roman" panose="02020603050405020304" pitchFamily="18" charset="0"/>
              </a:rPr>
              <a:t>Prioritized </a:t>
            </a:r>
            <a:r>
              <a:rPr lang="en-GB" sz="2300" dirty="0">
                <a:latin typeface="Garamond" pitchFamily="18" charset="0"/>
                <a:ea typeface="Calibri" panose="020F0502020204030204" pitchFamily="34" charset="0"/>
                <a:cs typeface="Times New Roman" panose="02020603050405020304" pitchFamily="18" charset="0"/>
              </a:rPr>
              <a:t>from the </a:t>
            </a:r>
            <a:r>
              <a:rPr lang="en-GB" sz="2300" dirty="0" smtClean="0">
                <a:latin typeface="Garamond" pitchFamily="18" charset="0"/>
                <a:ea typeface="Calibri" panose="020F0502020204030204" pitchFamily="34" charset="0"/>
                <a:cs typeface="Times New Roman" panose="02020603050405020304" pitchFamily="18" charset="0"/>
              </a:rPr>
              <a:t>list </a:t>
            </a:r>
            <a:r>
              <a:rPr lang="en-GB" sz="2300" dirty="0">
                <a:latin typeface="Garamond" pitchFamily="18" charset="0"/>
                <a:ea typeface="Calibri" panose="020F0502020204030204" pitchFamily="34" charset="0"/>
                <a:cs typeface="Times New Roman" panose="02020603050405020304" pitchFamily="18" charset="0"/>
              </a:rPr>
              <a:t>the set of  indicators that should be part of the core indicators to be monitored in the Philippines. </a:t>
            </a:r>
            <a:endParaRPr lang="en-US" sz="2300" dirty="0">
              <a:latin typeface="Garamond" pitchFamily="18" charset="0"/>
              <a:ea typeface="Calibri" panose="020F0502020204030204" pitchFamily="34" charset="0"/>
              <a:cs typeface="Times New Roman" panose="02020603050405020304" pitchFamily="18" charset="0"/>
            </a:endParaRPr>
          </a:p>
          <a:p>
            <a:pPr>
              <a:defRPr/>
            </a:pPr>
            <a:endParaRPr lang="en-US" sz="2300" dirty="0">
              <a:latin typeface="Garamond" pitchFamily="18" charset="0"/>
            </a:endParaRPr>
          </a:p>
        </p:txBody>
      </p:sp>
      <p:sp>
        <p:nvSpPr>
          <p:cNvPr id="5" name="TextBox 4"/>
          <p:cNvSpPr txBox="1"/>
          <p:nvPr/>
        </p:nvSpPr>
        <p:spPr>
          <a:xfrm>
            <a:off x="304800" y="1371600"/>
            <a:ext cx="3810000" cy="578882"/>
          </a:xfrm>
          <a:prstGeom prst="roundRect">
            <a:avLst/>
          </a:prstGeom>
          <a:solidFill>
            <a:schemeClr val="accent3">
              <a:lumMod val="40000"/>
              <a:lumOff val="60000"/>
            </a:schemeClr>
          </a:solidFill>
        </p:spPr>
        <p:txBody>
          <a:bodyPr wrap="square" rtlCol="0">
            <a:spAutoFit/>
          </a:bodyPr>
          <a:lstStyle/>
          <a:p>
            <a:r>
              <a:rPr lang="en-PH" sz="2800" b="1" i="1" u="sng" dirty="0" smtClean="0">
                <a:latin typeface="Garamond" pitchFamily="18" charset="0"/>
              </a:rPr>
              <a:t>Indicator Development</a:t>
            </a:r>
            <a:endParaRPr lang="en-PH" sz="2800" b="1" i="1" u="sng" dirty="0">
              <a:latin typeface="Garamond" pitchFamily="18" charset="0"/>
            </a:endParaRPr>
          </a:p>
        </p:txBody>
      </p:sp>
    </p:spTree>
    <p:extLst>
      <p:ext uri="{BB962C8B-B14F-4D97-AF65-F5344CB8AC3E}">
        <p14:creationId xmlns:p14="http://schemas.microsoft.com/office/powerpoint/2010/main" val="30774905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a:xfrm>
            <a:off x="0" y="762000"/>
            <a:ext cx="9906000" cy="533400"/>
          </a:xfrm>
          <a:solidFill>
            <a:schemeClr val="tx2">
              <a:lumMod val="20000"/>
              <a:lumOff val="80000"/>
            </a:schemeClr>
          </a:solidFill>
        </p:spPr>
        <p:txBody>
          <a:bodyPr/>
          <a:lstStyle/>
          <a:p>
            <a:pPr lvl="0"/>
            <a:r>
              <a:rPr lang="en-PH" sz="2800" b="1" dirty="0" smtClean="0">
                <a:solidFill>
                  <a:schemeClr val="tx1"/>
                </a:solidFill>
                <a:latin typeface="Garamond" pitchFamily="18" charset="0"/>
              </a:rPr>
              <a:t>National Efforts on SDGs Mainstreaming and Implementation</a:t>
            </a:r>
            <a:endParaRPr lang="en-PH" sz="2800" b="1" dirty="0">
              <a:solidFill>
                <a:schemeClr val="tx1"/>
              </a:solidFill>
              <a:latin typeface="Garamond" pitchFamily="18" charset="0"/>
            </a:endParaRPr>
          </a:p>
        </p:txBody>
      </p:sp>
      <p:sp>
        <p:nvSpPr>
          <p:cNvPr id="5" name="TextBox 4"/>
          <p:cNvSpPr txBox="1"/>
          <p:nvPr/>
        </p:nvSpPr>
        <p:spPr>
          <a:xfrm>
            <a:off x="304800" y="1371600"/>
            <a:ext cx="3810000" cy="578882"/>
          </a:xfrm>
          <a:prstGeom prst="roundRect">
            <a:avLst/>
          </a:prstGeom>
          <a:solidFill>
            <a:schemeClr val="accent3">
              <a:lumMod val="40000"/>
              <a:lumOff val="60000"/>
            </a:schemeClr>
          </a:solidFill>
        </p:spPr>
        <p:txBody>
          <a:bodyPr wrap="square" rtlCol="0">
            <a:spAutoFit/>
          </a:bodyPr>
          <a:lstStyle/>
          <a:p>
            <a:r>
              <a:rPr lang="en-PH" sz="2800" b="1" i="1" u="sng" dirty="0" smtClean="0">
                <a:latin typeface="Garamond" pitchFamily="18" charset="0"/>
              </a:rPr>
              <a:t>Indicator Development</a:t>
            </a:r>
            <a:endParaRPr lang="en-PH" sz="2800" b="1" i="1" u="sng" dirty="0">
              <a:latin typeface="Garamond" pitchFamily="18" charset="0"/>
            </a:endParaRPr>
          </a:p>
        </p:txBody>
      </p:sp>
      <p:graphicFrame>
        <p:nvGraphicFramePr>
          <p:cNvPr id="8" name="Table 7"/>
          <p:cNvGraphicFramePr>
            <a:graphicFrameLocks noGrp="1"/>
          </p:cNvGraphicFramePr>
          <p:nvPr/>
        </p:nvGraphicFramePr>
        <p:xfrm>
          <a:off x="304800" y="2286000"/>
          <a:ext cx="9372600" cy="4246880"/>
        </p:xfrm>
        <a:graphic>
          <a:graphicData uri="http://schemas.openxmlformats.org/drawingml/2006/table">
            <a:tbl>
              <a:tblPr firstRow="1" bandRow="1">
                <a:tableStyleId>{5C22544A-7EE6-4342-B048-85BDC9FD1C3A}</a:tableStyleId>
              </a:tblPr>
              <a:tblGrid>
                <a:gridCol w="2343150">
                  <a:extLst>
                    <a:ext uri="{9D8B030D-6E8A-4147-A177-3AD203B41FA5}">
                      <a16:colId xmlns:a16="http://schemas.microsoft.com/office/drawing/2014/main" val="20000"/>
                    </a:ext>
                  </a:extLst>
                </a:gridCol>
                <a:gridCol w="7029450">
                  <a:extLst>
                    <a:ext uri="{9D8B030D-6E8A-4147-A177-3AD203B41FA5}">
                      <a16:colId xmlns:a16="http://schemas.microsoft.com/office/drawing/2014/main" val="20001"/>
                    </a:ext>
                  </a:extLst>
                </a:gridCol>
              </a:tblGrid>
              <a:tr h="370840">
                <a:tc>
                  <a:txBody>
                    <a:bodyPr/>
                    <a:lstStyle/>
                    <a:p>
                      <a:pPr algn="ctr"/>
                      <a:r>
                        <a:rPr lang="en-PH" dirty="0" smtClean="0"/>
                        <a:t>TARGET DATE</a:t>
                      </a:r>
                      <a:endParaRPr lang="en-PH" dirty="0"/>
                    </a:p>
                  </a:txBody>
                  <a:tcPr/>
                </a:tc>
                <a:tc>
                  <a:txBody>
                    <a:bodyPr/>
                    <a:lstStyle/>
                    <a:p>
                      <a:pPr algn="ctr"/>
                      <a:r>
                        <a:rPr lang="en-PH" dirty="0" smtClean="0"/>
                        <a:t>ACTIVITY </a:t>
                      </a:r>
                      <a:endParaRPr lang="en-PH" dirty="0"/>
                    </a:p>
                  </a:txBody>
                  <a:tcPr/>
                </a:tc>
                <a:extLst>
                  <a:ext uri="{0D108BD9-81ED-4DB2-BD59-A6C34878D82A}">
                    <a16:rowId xmlns:a16="http://schemas.microsoft.com/office/drawing/2014/main" val="10000"/>
                  </a:ext>
                </a:extLst>
              </a:tr>
              <a:tr h="370840">
                <a:tc>
                  <a:txBody>
                    <a:bodyPr/>
                    <a:lstStyle/>
                    <a:p>
                      <a:r>
                        <a:rPr lang="en-PH" dirty="0" smtClean="0"/>
                        <a:t>April</a:t>
                      </a:r>
                      <a:r>
                        <a:rPr lang="en-PH" baseline="0" dirty="0" smtClean="0"/>
                        <a:t> 2016 </a:t>
                      </a:r>
                      <a:endParaRPr lang="en-PH" dirty="0"/>
                    </a:p>
                  </a:txBody>
                  <a:tcPr/>
                </a:tc>
                <a:tc>
                  <a:txBody>
                    <a:bodyPr/>
                    <a:lstStyle/>
                    <a:p>
                      <a:r>
                        <a:rPr lang="en-PH" dirty="0" smtClean="0"/>
                        <a:t>Philippine Statistics Authority (PSA) and NEDA Workshop</a:t>
                      </a:r>
                      <a:endParaRPr lang="en-PH" dirty="0"/>
                    </a:p>
                  </a:txBody>
                  <a:tcPr/>
                </a:tc>
                <a:extLst>
                  <a:ext uri="{0D108BD9-81ED-4DB2-BD59-A6C34878D82A}">
                    <a16:rowId xmlns:a16="http://schemas.microsoft.com/office/drawing/2014/main" val="10001"/>
                  </a:ext>
                </a:extLst>
              </a:tr>
              <a:tr h="370840">
                <a:tc>
                  <a:txBody>
                    <a:bodyPr/>
                    <a:lstStyle/>
                    <a:p>
                      <a:r>
                        <a:rPr lang="en-PH" dirty="0" smtClean="0"/>
                        <a:t>May 2016</a:t>
                      </a:r>
                      <a:endParaRPr lang="en-PH" dirty="0"/>
                    </a:p>
                  </a:txBody>
                  <a:tcPr/>
                </a:tc>
                <a:tc>
                  <a:txBody>
                    <a:bodyPr/>
                    <a:lstStyle/>
                    <a:p>
                      <a:r>
                        <a:rPr lang="en-PH" dirty="0" err="1" smtClean="0"/>
                        <a:t>Multisectoral</a:t>
                      </a:r>
                      <a:r>
                        <a:rPr lang="en-PH" dirty="0" smtClean="0"/>
                        <a:t> Technical Workshop</a:t>
                      </a:r>
                      <a:r>
                        <a:rPr lang="en-PH" baseline="0" dirty="0" smtClean="0"/>
                        <a:t> on SDGs Indicators</a:t>
                      </a:r>
                      <a:endParaRPr lang="en-PH" dirty="0"/>
                    </a:p>
                  </a:txBody>
                  <a:tcPr/>
                </a:tc>
                <a:extLst>
                  <a:ext uri="{0D108BD9-81ED-4DB2-BD59-A6C34878D82A}">
                    <a16:rowId xmlns:a16="http://schemas.microsoft.com/office/drawing/2014/main" val="10002"/>
                  </a:ext>
                </a:extLst>
              </a:tr>
              <a:tr h="370840">
                <a:tc>
                  <a:txBody>
                    <a:bodyPr/>
                    <a:lstStyle/>
                    <a:p>
                      <a:r>
                        <a:rPr lang="en-PH" dirty="0" smtClean="0"/>
                        <a:t>May – June 2016 </a:t>
                      </a:r>
                      <a:endParaRPr lang="en-PH" dirty="0"/>
                    </a:p>
                  </a:txBody>
                  <a:tcPr/>
                </a:tc>
                <a:tc>
                  <a:txBody>
                    <a:bodyPr/>
                    <a:lstStyle/>
                    <a:p>
                      <a:r>
                        <a:rPr lang="en-PH" dirty="0" smtClean="0"/>
                        <a:t>Consultation</a:t>
                      </a:r>
                      <a:r>
                        <a:rPr lang="en-PH" baseline="0" dirty="0" smtClean="0"/>
                        <a:t> with Inter-agency Committees/Technical Committees and Source Agencies</a:t>
                      </a:r>
                      <a:endParaRPr lang="en-PH" dirty="0"/>
                    </a:p>
                  </a:txBody>
                  <a:tcPr/>
                </a:tc>
                <a:extLst>
                  <a:ext uri="{0D108BD9-81ED-4DB2-BD59-A6C34878D82A}">
                    <a16:rowId xmlns:a16="http://schemas.microsoft.com/office/drawing/2014/main" val="10003"/>
                  </a:ext>
                </a:extLst>
              </a:tr>
              <a:tr h="370840">
                <a:tc>
                  <a:txBody>
                    <a:bodyPr/>
                    <a:lstStyle/>
                    <a:p>
                      <a:r>
                        <a:rPr lang="en-PH" dirty="0" smtClean="0"/>
                        <a:t>July 2016</a:t>
                      </a:r>
                      <a:endParaRPr lang="en-PH" dirty="0"/>
                    </a:p>
                  </a:txBody>
                  <a:tcPr/>
                </a:tc>
                <a:tc>
                  <a:txBody>
                    <a:bodyPr/>
                    <a:lstStyle/>
                    <a:p>
                      <a:r>
                        <a:rPr lang="en-PH" dirty="0" smtClean="0"/>
                        <a:t>Initial list of SDGs Indicators for National Monitoring</a:t>
                      </a:r>
                      <a:endParaRPr lang="en-PH" dirty="0"/>
                    </a:p>
                  </a:txBody>
                  <a:tcPr/>
                </a:tc>
                <a:extLst>
                  <a:ext uri="{0D108BD9-81ED-4DB2-BD59-A6C34878D82A}">
                    <a16:rowId xmlns:a16="http://schemas.microsoft.com/office/drawing/2014/main" val="10004"/>
                  </a:ext>
                </a:extLst>
              </a:tr>
              <a:tr h="370840">
                <a:tc>
                  <a:txBody>
                    <a:bodyPr/>
                    <a:lstStyle/>
                    <a:p>
                      <a:r>
                        <a:rPr lang="en-PH" dirty="0" smtClean="0"/>
                        <a:t>July 11-20 </a:t>
                      </a:r>
                      <a:endParaRPr lang="en-PH" dirty="0"/>
                    </a:p>
                  </a:txBody>
                  <a:tcPr/>
                </a:tc>
                <a:tc>
                  <a:txBody>
                    <a:bodyPr/>
                    <a:lstStyle/>
                    <a:p>
                      <a:r>
                        <a:rPr lang="en-PH" dirty="0" smtClean="0"/>
                        <a:t>High-level Political</a:t>
                      </a:r>
                      <a:r>
                        <a:rPr lang="en-PH" baseline="0" dirty="0" smtClean="0"/>
                        <a:t> Forum </a:t>
                      </a:r>
                      <a:endParaRPr lang="en-PH" dirty="0"/>
                    </a:p>
                  </a:txBody>
                  <a:tcPr/>
                </a:tc>
                <a:extLst>
                  <a:ext uri="{0D108BD9-81ED-4DB2-BD59-A6C34878D82A}">
                    <a16:rowId xmlns:a16="http://schemas.microsoft.com/office/drawing/2014/main" val="10005"/>
                  </a:ext>
                </a:extLst>
              </a:tr>
              <a:tr h="370840">
                <a:tc>
                  <a:txBody>
                    <a:bodyPr/>
                    <a:lstStyle/>
                    <a:p>
                      <a:r>
                        <a:rPr lang="en-PH" dirty="0" smtClean="0"/>
                        <a:t>August 2016</a:t>
                      </a:r>
                      <a:endParaRPr lang="en-PH" dirty="0"/>
                    </a:p>
                  </a:txBody>
                  <a:tcPr/>
                </a:tc>
                <a:tc>
                  <a:txBody>
                    <a:bodyPr/>
                    <a:lstStyle/>
                    <a:p>
                      <a:r>
                        <a:rPr lang="en-PH" dirty="0" smtClean="0"/>
                        <a:t>Coordination with Data Sources and Identification of SDG Focal Points</a:t>
                      </a:r>
                      <a:endParaRPr lang="en-PH" dirty="0"/>
                    </a:p>
                  </a:txBody>
                  <a:tcPr/>
                </a:tc>
                <a:extLst>
                  <a:ext uri="{0D108BD9-81ED-4DB2-BD59-A6C34878D82A}">
                    <a16:rowId xmlns:a16="http://schemas.microsoft.com/office/drawing/2014/main" val="10006"/>
                  </a:ext>
                </a:extLst>
              </a:tr>
              <a:tr h="370840">
                <a:tc>
                  <a:txBody>
                    <a:bodyPr/>
                    <a:lstStyle/>
                    <a:p>
                      <a:r>
                        <a:rPr lang="en-PH" dirty="0" smtClean="0"/>
                        <a:t>July – November 2016 </a:t>
                      </a:r>
                      <a:endParaRPr lang="en-PH" dirty="0"/>
                    </a:p>
                  </a:txBody>
                  <a:tcPr/>
                </a:tc>
                <a:tc>
                  <a:txBody>
                    <a:bodyPr/>
                    <a:lstStyle/>
                    <a:p>
                      <a:r>
                        <a:rPr lang="en-PH" dirty="0" smtClean="0"/>
                        <a:t>Formulation of metadata</a:t>
                      </a:r>
                      <a:endParaRPr lang="en-PH" dirty="0"/>
                    </a:p>
                  </a:txBody>
                  <a:tcPr/>
                </a:tc>
                <a:extLst>
                  <a:ext uri="{0D108BD9-81ED-4DB2-BD59-A6C34878D82A}">
                    <a16:rowId xmlns:a16="http://schemas.microsoft.com/office/drawing/2014/main" val="10007"/>
                  </a:ext>
                </a:extLst>
              </a:tr>
              <a:tr h="370840">
                <a:tc>
                  <a:txBody>
                    <a:bodyPr/>
                    <a:lstStyle/>
                    <a:p>
                      <a:r>
                        <a:rPr lang="en-PH" dirty="0" smtClean="0"/>
                        <a:t>October – November 2016</a:t>
                      </a:r>
                      <a:endParaRPr lang="en-PH" dirty="0"/>
                    </a:p>
                  </a:txBody>
                  <a:tcPr/>
                </a:tc>
                <a:tc>
                  <a:txBody>
                    <a:bodyPr/>
                    <a:lstStyle/>
                    <a:p>
                      <a:r>
                        <a:rPr lang="en-PH" dirty="0" smtClean="0"/>
                        <a:t>Consultation with relevant IAC/TC on</a:t>
                      </a:r>
                      <a:r>
                        <a:rPr lang="en-PH" baseline="0" dirty="0" smtClean="0"/>
                        <a:t> metadata</a:t>
                      </a:r>
                      <a:endParaRPr lang="en-PH" dirty="0"/>
                    </a:p>
                  </a:txBody>
                  <a:tcPr/>
                </a:tc>
                <a:extLst>
                  <a:ext uri="{0D108BD9-81ED-4DB2-BD59-A6C34878D82A}">
                    <a16:rowId xmlns:a16="http://schemas.microsoft.com/office/drawing/2014/main" val="10008"/>
                  </a:ext>
                </a:extLst>
              </a:tr>
              <a:tr h="370840">
                <a:tc>
                  <a:txBody>
                    <a:bodyPr/>
                    <a:lstStyle/>
                    <a:p>
                      <a:r>
                        <a:rPr lang="en-PH" dirty="0" smtClean="0"/>
                        <a:t>December 2016 </a:t>
                      </a:r>
                      <a:endParaRPr lang="en-PH" dirty="0"/>
                    </a:p>
                  </a:txBody>
                  <a:tcPr/>
                </a:tc>
                <a:tc>
                  <a:txBody>
                    <a:bodyPr/>
                    <a:lstStyle/>
                    <a:p>
                      <a:r>
                        <a:rPr lang="en-PH" dirty="0" smtClean="0"/>
                        <a:t>Finalization of list of SDG indicators and metadata</a:t>
                      </a:r>
                      <a:endParaRPr lang="en-PH"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0774905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a:xfrm>
            <a:off x="0" y="762000"/>
            <a:ext cx="9906000" cy="533400"/>
          </a:xfrm>
          <a:solidFill>
            <a:schemeClr val="tx2">
              <a:lumMod val="20000"/>
              <a:lumOff val="80000"/>
            </a:schemeClr>
          </a:solidFill>
        </p:spPr>
        <p:txBody>
          <a:bodyPr/>
          <a:lstStyle/>
          <a:p>
            <a:pPr lvl="0"/>
            <a:r>
              <a:rPr lang="en-PH" sz="2800" b="1" dirty="0" smtClean="0">
                <a:solidFill>
                  <a:schemeClr val="tx1"/>
                </a:solidFill>
                <a:latin typeface="Garamond" pitchFamily="18" charset="0"/>
              </a:rPr>
              <a:t>National Efforts on SDGs Mainstreaming and Implementation</a:t>
            </a:r>
            <a:endParaRPr lang="en-PH" sz="2800" b="1" dirty="0">
              <a:solidFill>
                <a:schemeClr val="tx1"/>
              </a:solidFill>
              <a:latin typeface="Garamond" pitchFamily="18" charset="0"/>
            </a:endParaRPr>
          </a:p>
        </p:txBody>
      </p:sp>
      <p:sp>
        <p:nvSpPr>
          <p:cNvPr id="9" name="TextBox 8"/>
          <p:cNvSpPr txBox="1"/>
          <p:nvPr/>
        </p:nvSpPr>
        <p:spPr>
          <a:xfrm>
            <a:off x="304800" y="1295400"/>
            <a:ext cx="3276600" cy="578882"/>
          </a:xfrm>
          <a:prstGeom prst="roundRect">
            <a:avLst/>
          </a:prstGeom>
          <a:solidFill>
            <a:schemeClr val="accent3">
              <a:lumMod val="40000"/>
              <a:lumOff val="60000"/>
            </a:schemeClr>
          </a:solidFill>
        </p:spPr>
        <p:txBody>
          <a:bodyPr wrap="square" rtlCol="0">
            <a:spAutoFit/>
          </a:bodyPr>
          <a:lstStyle/>
          <a:p>
            <a:r>
              <a:rPr lang="en-PH" sz="2800" b="1" i="1" u="sng" dirty="0" smtClean="0">
                <a:latin typeface="Garamond" pitchFamily="18" charset="0"/>
              </a:rPr>
              <a:t>Building Awareness</a:t>
            </a:r>
            <a:endParaRPr lang="en-PH" sz="2800" b="1" i="1" u="sng" dirty="0">
              <a:latin typeface="Garamond" pitchFamily="18" charset="0"/>
            </a:endParaRPr>
          </a:p>
        </p:txBody>
      </p:sp>
      <p:sp>
        <p:nvSpPr>
          <p:cNvPr id="11" name="TextBox 10"/>
          <p:cNvSpPr txBox="1"/>
          <p:nvPr/>
        </p:nvSpPr>
        <p:spPr>
          <a:xfrm>
            <a:off x="381000" y="1905000"/>
            <a:ext cx="8458200" cy="461665"/>
          </a:xfrm>
          <a:prstGeom prst="rect">
            <a:avLst/>
          </a:prstGeom>
          <a:noFill/>
        </p:spPr>
        <p:txBody>
          <a:bodyPr wrap="square" rtlCol="0">
            <a:spAutoFit/>
          </a:bodyPr>
          <a:lstStyle/>
          <a:p>
            <a:pPr marL="342900" indent="-342900">
              <a:buFont typeface="Wingdings" pitchFamily="2" charset="2"/>
              <a:buChar char="q"/>
            </a:pPr>
            <a:r>
              <a:rPr lang="en-PH" sz="2400" b="1" dirty="0" smtClean="0">
                <a:latin typeface="Garamond" pitchFamily="18" charset="0"/>
              </a:rPr>
              <a:t>Briefings on the SDGs </a:t>
            </a:r>
          </a:p>
        </p:txBody>
      </p:sp>
      <p:graphicFrame>
        <p:nvGraphicFramePr>
          <p:cNvPr id="13" name="Table 12"/>
          <p:cNvGraphicFramePr>
            <a:graphicFrameLocks noGrp="1"/>
          </p:cNvGraphicFramePr>
          <p:nvPr/>
        </p:nvGraphicFramePr>
        <p:xfrm>
          <a:off x="381000" y="2438400"/>
          <a:ext cx="4876800" cy="397764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20000"/>
                    </a:ext>
                  </a:extLst>
                </a:gridCol>
              </a:tblGrid>
              <a:tr h="370840">
                <a:tc>
                  <a:txBody>
                    <a:bodyPr/>
                    <a:lstStyle/>
                    <a:p>
                      <a:r>
                        <a:rPr lang="en-PH" dirty="0" smtClean="0"/>
                        <a:t>NATIONAL GOVERNMENT AGENCIES</a:t>
                      </a:r>
                      <a:endParaRPr lang="en-PH" dirty="0"/>
                    </a:p>
                  </a:txBody>
                  <a:tcPr/>
                </a:tc>
                <a:extLst>
                  <a:ext uri="{0D108BD9-81ED-4DB2-BD59-A6C34878D82A}">
                    <a16:rowId xmlns:a16="http://schemas.microsoft.com/office/drawing/2014/main" val="10000"/>
                  </a:ext>
                </a:extLst>
              </a:tr>
              <a:tr h="370840">
                <a:tc>
                  <a:txBody>
                    <a:bodyPr/>
                    <a:lstStyle/>
                    <a:p>
                      <a:r>
                        <a:rPr lang="en-PH" dirty="0" smtClean="0"/>
                        <a:t>Department of Health </a:t>
                      </a:r>
                      <a:endParaRPr lang="en-PH" dirty="0"/>
                    </a:p>
                  </a:txBody>
                  <a:tcPr/>
                </a:tc>
                <a:extLst>
                  <a:ext uri="{0D108BD9-81ED-4DB2-BD59-A6C34878D82A}">
                    <a16:rowId xmlns:a16="http://schemas.microsoft.com/office/drawing/2014/main" val="10001"/>
                  </a:ext>
                </a:extLst>
              </a:tr>
              <a:tr h="370840">
                <a:tc>
                  <a:txBody>
                    <a:bodyPr/>
                    <a:lstStyle/>
                    <a:p>
                      <a:r>
                        <a:rPr lang="en-PH" dirty="0" smtClean="0"/>
                        <a:t>Department</a:t>
                      </a:r>
                      <a:r>
                        <a:rPr lang="en-PH" baseline="0" dirty="0" smtClean="0"/>
                        <a:t> of Environment and Natural Resources </a:t>
                      </a:r>
                      <a:endParaRPr lang="en-PH" dirty="0"/>
                    </a:p>
                  </a:txBody>
                  <a:tcPr/>
                </a:tc>
                <a:extLst>
                  <a:ext uri="{0D108BD9-81ED-4DB2-BD59-A6C34878D82A}">
                    <a16:rowId xmlns:a16="http://schemas.microsoft.com/office/drawing/2014/main" val="10002"/>
                  </a:ext>
                </a:extLst>
              </a:tr>
              <a:tr h="370840">
                <a:tc>
                  <a:txBody>
                    <a:bodyPr/>
                    <a:lstStyle/>
                    <a:p>
                      <a:r>
                        <a:rPr lang="en-PH" dirty="0" smtClean="0"/>
                        <a:t>National Anti-Poverty Commission </a:t>
                      </a:r>
                      <a:endParaRPr lang="en-PH" dirty="0"/>
                    </a:p>
                  </a:txBody>
                  <a:tcPr/>
                </a:tc>
                <a:extLst>
                  <a:ext uri="{0D108BD9-81ED-4DB2-BD59-A6C34878D82A}">
                    <a16:rowId xmlns:a16="http://schemas.microsoft.com/office/drawing/2014/main" val="10003"/>
                  </a:ext>
                </a:extLst>
              </a:tr>
              <a:tr h="370840">
                <a:tc>
                  <a:txBody>
                    <a:bodyPr/>
                    <a:lstStyle/>
                    <a:p>
                      <a:r>
                        <a:rPr lang="en-PH" dirty="0" smtClean="0"/>
                        <a:t>National Council on Disability Affairs</a:t>
                      </a:r>
                      <a:r>
                        <a:rPr lang="en-PH" baseline="0" dirty="0" smtClean="0"/>
                        <a:t> </a:t>
                      </a:r>
                      <a:endParaRPr lang="en-PH"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Department of Education</a:t>
                      </a:r>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Department</a:t>
                      </a:r>
                      <a:r>
                        <a:rPr lang="en-PH" baseline="0" dirty="0" smtClean="0"/>
                        <a:t> of the Interior and Local Government</a:t>
                      </a:r>
                      <a:endParaRPr lang="en-PH" dirty="0" smtClean="0"/>
                    </a:p>
                  </a:txBody>
                  <a:tcPr/>
                </a:tc>
                <a:extLst>
                  <a:ext uri="{0D108BD9-81ED-4DB2-BD59-A6C34878D82A}">
                    <a16:rowId xmlns:a16="http://schemas.microsoft.com/office/drawing/2014/main" val="1000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Commission on Population </a:t>
                      </a:r>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Union of Local Authorities</a:t>
                      </a:r>
                      <a:r>
                        <a:rPr lang="en-PH" baseline="0" dirty="0" smtClean="0"/>
                        <a:t> in the Philippines</a:t>
                      </a:r>
                      <a:endParaRPr lang="en-PH" dirty="0" smtClean="0"/>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5</a:t>
                      </a:r>
                      <a:r>
                        <a:rPr lang="en-PH" baseline="30000" dirty="0" smtClean="0"/>
                        <a:t>th</a:t>
                      </a:r>
                      <a:r>
                        <a:rPr lang="en-PH" dirty="0" smtClean="0"/>
                        <a:t> Monitoring and Evaluation Network Forum</a:t>
                      </a:r>
                    </a:p>
                  </a:txBody>
                  <a:tcPr/>
                </a:tc>
                <a:extLst>
                  <a:ext uri="{0D108BD9-81ED-4DB2-BD59-A6C34878D82A}">
                    <a16:rowId xmlns:a16="http://schemas.microsoft.com/office/drawing/2014/main" val="10009"/>
                  </a:ext>
                </a:extLst>
              </a:tr>
            </a:tbl>
          </a:graphicData>
        </a:graphic>
      </p:graphicFrame>
      <p:graphicFrame>
        <p:nvGraphicFramePr>
          <p:cNvPr id="15" name="Table 14"/>
          <p:cNvGraphicFramePr>
            <a:graphicFrameLocks noGrp="1"/>
          </p:cNvGraphicFramePr>
          <p:nvPr/>
        </p:nvGraphicFramePr>
        <p:xfrm>
          <a:off x="5791200" y="2438400"/>
          <a:ext cx="3657600" cy="175260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tblGrid>
              <a:tr h="370840">
                <a:tc>
                  <a:txBody>
                    <a:bodyPr/>
                    <a:lstStyle/>
                    <a:p>
                      <a:r>
                        <a:rPr lang="en-PH" dirty="0" smtClean="0"/>
                        <a:t>ACADEME</a:t>
                      </a:r>
                      <a:endParaRPr lang="en-PH" dirty="0"/>
                    </a:p>
                  </a:txBody>
                  <a:tcPr/>
                </a:tc>
                <a:extLst>
                  <a:ext uri="{0D108BD9-81ED-4DB2-BD59-A6C34878D82A}">
                    <a16:rowId xmlns:a16="http://schemas.microsoft.com/office/drawing/2014/main" val="10000"/>
                  </a:ext>
                </a:extLst>
              </a:tr>
              <a:tr h="370840">
                <a:tc>
                  <a:txBody>
                    <a:bodyPr/>
                    <a:lstStyle/>
                    <a:p>
                      <a:r>
                        <a:rPr lang="en-PH" dirty="0" smtClean="0"/>
                        <a:t>University of the Philippines Los </a:t>
                      </a:r>
                      <a:r>
                        <a:rPr lang="en-PH" dirty="0" err="1" smtClean="0"/>
                        <a:t>Baños</a:t>
                      </a:r>
                      <a:endParaRPr lang="en-PH" dirty="0"/>
                    </a:p>
                  </a:txBody>
                  <a:tcPr/>
                </a:tc>
                <a:extLst>
                  <a:ext uri="{0D108BD9-81ED-4DB2-BD59-A6C34878D82A}">
                    <a16:rowId xmlns:a16="http://schemas.microsoft.com/office/drawing/2014/main" val="10001"/>
                  </a:ext>
                </a:extLst>
              </a:tr>
              <a:tr h="370840">
                <a:tc>
                  <a:txBody>
                    <a:bodyPr/>
                    <a:lstStyle/>
                    <a:p>
                      <a:r>
                        <a:rPr lang="en-PH" dirty="0" smtClean="0"/>
                        <a:t>University of Santo Tomas</a:t>
                      </a:r>
                      <a:endParaRPr lang="en-PH" dirty="0"/>
                    </a:p>
                  </a:txBody>
                  <a:tcPr/>
                </a:tc>
                <a:extLst>
                  <a:ext uri="{0D108BD9-81ED-4DB2-BD59-A6C34878D82A}">
                    <a16:rowId xmlns:a16="http://schemas.microsoft.com/office/drawing/2014/main" val="10002"/>
                  </a:ext>
                </a:extLst>
              </a:tr>
              <a:tr h="370840">
                <a:tc>
                  <a:txBody>
                    <a:bodyPr/>
                    <a:lstStyle/>
                    <a:p>
                      <a:r>
                        <a:rPr lang="en-PH" dirty="0" smtClean="0"/>
                        <a:t>De </a:t>
                      </a:r>
                      <a:r>
                        <a:rPr lang="en-PH" baseline="0" dirty="0" smtClean="0"/>
                        <a:t>La Salle University  </a:t>
                      </a:r>
                      <a:endParaRPr lang="en-PH"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774905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a:xfrm>
            <a:off x="0" y="762000"/>
            <a:ext cx="9906000" cy="533400"/>
          </a:xfrm>
          <a:solidFill>
            <a:schemeClr val="tx2">
              <a:lumMod val="20000"/>
              <a:lumOff val="80000"/>
            </a:schemeClr>
          </a:solidFill>
        </p:spPr>
        <p:txBody>
          <a:bodyPr/>
          <a:lstStyle/>
          <a:p>
            <a:pPr lvl="0"/>
            <a:r>
              <a:rPr lang="en-PH" sz="2800" b="1" dirty="0" smtClean="0">
                <a:solidFill>
                  <a:schemeClr val="tx1"/>
                </a:solidFill>
                <a:latin typeface="Garamond" pitchFamily="18" charset="0"/>
              </a:rPr>
              <a:t>National Efforts on SDGs Mainstreaming and Implementation</a:t>
            </a:r>
            <a:endParaRPr lang="en-PH" sz="2800" b="1" dirty="0">
              <a:solidFill>
                <a:schemeClr val="tx1"/>
              </a:solidFill>
              <a:latin typeface="Garamond" pitchFamily="18" charset="0"/>
            </a:endParaRPr>
          </a:p>
        </p:txBody>
      </p:sp>
      <p:sp>
        <p:nvSpPr>
          <p:cNvPr id="11" name="TextBox 10"/>
          <p:cNvSpPr txBox="1"/>
          <p:nvPr/>
        </p:nvSpPr>
        <p:spPr>
          <a:xfrm>
            <a:off x="304800" y="2281535"/>
            <a:ext cx="8458200" cy="461665"/>
          </a:xfrm>
          <a:prstGeom prst="rect">
            <a:avLst/>
          </a:prstGeom>
          <a:noFill/>
        </p:spPr>
        <p:txBody>
          <a:bodyPr wrap="square" rtlCol="0">
            <a:spAutoFit/>
          </a:bodyPr>
          <a:lstStyle/>
          <a:p>
            <a:pPr marL="342900" indent="-342900">
              <a:buFont typeface="Wingdings" pitchFamily="2" charset="2"/>
              <a:buChar char="q"/>
            </a:pPr>
            <a:r>
              <a:rPr lang="en-PH" sz="2400" b="1" dirty="0" smtClean="0">
                <a:latin typeface="Garamond" pitchFamily="18" charset="0"/>
              </a:rPr>
              <a:t>Briefings on the SDGs </a:t>
            </a:r>
          </a:p>
        </p:txBody>
      </p:sp>
      <p:graphicFrame>
        <p:nvGraphicFramePr>
          <p:cNvPr id="14" name="Table 13"/>
          <p:cNvGraphicFramePr>
            <a:graphicFrameLocks noGrp="1"/>
          </p:cNvGraphicFramePr>
          <p:nvPr/>
        </p:nvGraphicFramePr>
        <p:xfrm>
          <a:off x="457200" y="2971798"/>
          <a:ext cx="8686800" cy="3353639"/>
        </p:xfrm>
        <a:graphic>
          <a:graphicData uri="http://schemas.openxmlformats.org/drawingml/2006/table">
            <a:tbl>
              <a:tblPr firstRow="1" bandRow="1">
                <a:tableStyleId>{5C22544A-7EE6-4342-B048-85BDC9FD1C3A}</a:tableStyleId>
              </a:tblPr>
              <a:tblGrid>
                <a:gridCol w="8686800">
                  <a:extLst>
                    <a:ext uri="{9D8B030D-6E8A-4147-A177-3AD203B41FA5}">
                      <a16:colId xmlns:a16="http://schemas.microsoft.com/office/drawing/2014/main" val="20000"/>
                    </a:ext>
                  </a:extLst>
                </a:gridCol>
              </a:tblGrid>
              <a:tr h="518999">
                <a:tc>
                  <a:txBody>
                    <a:bodyPr/>
                    <a:lstStyle/>
                    <a:p>
                      <a:r>
                        <a:rPr lang="en-PH" dirty="0" smtClean="0"/>
                        <a:t>NON-GOVERNMENTAL ORGANIZATIONS</a:t>
                      </a:r>
                      <a:endParaRPr lang="en-PH" dirty="0"/>
                    </a:p>
                  </a:txBody>
                  <a:tcPr/>
                </a:tc>
                <a:extLst>
                  <a:ext uri="{0D108BD9-81ED-4DB2-BD59-A6C34878D82A}">
                    <a16:rowId xmlns:a16="http://schemas.microsoft.com/office/drawing/2014/main" val="10000"/>
                  </a:ext>
                </a:extLst>
              </a:tr>
              <a:tr h="518999">
                <a:tc>
                  <a:txBody>
                    <a:bodyPr/>
                    <a:lstStyle/>
                    <a:p>
                      <a:r>
                        <a:rPr lang="en-PH" sz="1800" kern="1200" baseline="0" dirty="0" smtClean="0">
                          <a:solidFill>
                            <a:schemeClr val="dk1"/>
                          </a:solidFill>
                          <a:latin typeface="+mn-lt"/>
                          <a:ea typeface="+mn-ea"/>
                          <a:cs typeface="+mn-cs"/>
                        </a:rPr>
                        <a:t>Philippine Business for Environment’s Annual General Meeting  </a:t>
                      </a:r>
                    </a:p>
                    <a:p>
                      <a:r>
                        <a:rPr lang="en-PH" sz="1800" kern="1200" baseline="0" dirty="0" smtClean="0">
                          <a:solidFill>
                            <a:schemeClr val="dk1"/>
                          </a:solidFill>
                          <a:latin typeface="+mn-lt"/>
                          <a:ea typeface="+mn-ea"/>
                          <a:cs typeface="+mn-cs"/>
                        </a:rPr>
                        <a:t>(private sector)</a:t>
                      </a:r>
                      <a:endParaRPr lang="en-PH" dirty="0"/>
                    </a:p>
                  </a:txBody>
                  <a:tcPr/>
                </a:tc>
                <a:extLst>
                  <a:ext uri="{0D108BD9-81ED-4DB2-BD59-A6C34878D82A}">
                    <a16:rowId xmlns:a16="http://schemas.microsoft.com/office/drawing/2014/main" val="10001"/>
                  </a:ext>
                </a:extLst>
              </a:tr>
              <a:tr h="518999">
                <a:tc>
                  <a:txBody>
                    <a:bodyPr/>
                    <a:lstStyle/>
                    <a:p>
                      <a:r>
                        <a:rPr lang="en-PH" sz="1800" kern="1200" baseline="0" dirty="0" smtClean="0">
                          <a:solidFill>
                            <a:schemeClr val="dk1"/>
                          </a:solidFill>
                          <a:latin typeface="+mn-lt"/>
                          <a:ea typeface="+mn-ea"/>
                          <a:cs typeface="+mn-cs"/>
                        </a:rPr>
                        <a:t>Foundation for the Philippine Environment ‘s Regional Consultative Meetings </a:t>
                      </a:r>
                    </a:p>
                    <a:p>
                      <a:r>
                        <a:rPr lang="en-PH" sz="1800" kern="1200" baseline="0" dirty="0" smtClean="0">
                          <a:solidFill>
                            <a:schemeClr val="dk1"/>
                          </a:solidFill>
                          <a:latin typeface="+mn-lt"/>
                          <a:ea typeface="+mn-ea"/>
                          <a:cs typeface="+mn-cs"/>
                        </a:rPr>
                        <a:t>(civil society, peoples organizations, local communities)</a:t>
                      </a:r>
                      <a:endParaRPr lang="en-PH" dirty="0"/>
                    </a:p>
                  </a:txBody>
                  <a:tcPr/>
                </a:tc>
                <a:extLst>
                  <a:ext uri="{0D108BD9-81ED-4DB2-BD59-A6C34878D82A}">
                    <a16:rowId xmlns:a16="http://schemas.microsoft.com/office/drawing/2014/main" val="10002"/>
                  </a:ext>
                </a:extLst>
              </a:tr>
              <a:tr h="895806">
                <a:tc>
                  <a:txBody>
                    <a:bodyPr/>
                    <a:lstStyle/>
                    <a:p>
                      <a:r>
                        <a:rPr lang="en-PH" sz="1800" kern="1200" baseline="0" dirty="0" smtClean="0">
                          <a:solidFill>
                            <a:schemeClr val="dk1"/>
                          </a:solidFill>
                          <a:latin typeface="+mn-lt"/>
                          <a:ea typeface="+mn-ea"/>
                          <a:cs typeface="+mn-cs"/>
                        </a:rPr>
                        <a:t>2016 Philippine League of Local Environment and Natural Resources Officers, Inc.  (PLLENRO) National Convention</a:t>
                      </a:r>
                    </a:p>
                    <a:p>
                      <a:r>
                        <a:rPr lang="en-PH" sz="1800" kern="1200" baseline="0" dirty="0" smtClean="0">
                          <a:solidFill>
                            <a:schemeClr val="dk1"/>
                          </a:solidFill>
                          <a:latin typeface="+mn-lt"/>
                          <a:ea typeface="+mn-ea"/>
                          <a:cs typeface="+mn-cs"/>
                        </a:rPr>
                        <a:t>(Local Environment and Natural Resources Officers)</a:t>
                      </a:r>
                      <a:endParaRPr lang="en-PH" dirty="0"/>
                    </a:p>
                  </a:txBody>
                  <a:tcPr/>
                </a:tc>
                <a:extLst>
                  <a:ext uri="{0D108BD9-81ED-4DB2-BD59-A6C34878D82A}">
                    <a16:rowId xmlns:a16="http://schemas.microsoft.com/office/drawing/2014/main" val="10003"/>
                  </a:ext>
                </a:extLst>
              </a:tr>
              <a:tr h="518999">
                <a:tc>
                  <a:txBody>
                    <a:bodyPr/>
                    <a:lstStyle/>
                    <a:p>
                      <a:r>
                        <a:rPr lang="en-PH" dirty="0" smtClean="0"/>
                        <a:t>12</a:t>
                      </a:r>
                      <a:r>
                        <a:rPr lang="en-PH" baseline="30000" dirty="0" smtClean="0"/>
                        <a:t>th</a:t>
                      </a:r>
                      <a:r>
                        <a:rPr lang="en-PH" baseline="0" dirty="0" smtClean="0"/>
                        <a:t> CBMS Philippines National Conference</a:t>
                      </a:r>
                    </a:p>
                    <a:p>
                      <a:r>
                        <a:rPr lang="en-PH" baseline="0" dirty="0" smtClean="0"/>
                        <a:t>(Local Government Units)</a:t>
                      </a:r>
                      <a:endParaRPr lang="en-PH" dirty="0"/>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304800" y="1554718"/>
            <a:ext cx="3581400" cy="578882"/>
          </a:xfrm>
          <a:prstGeom prst="roundRect">
            <a:avLst/>
          </a:prstGeom>
          <a:solidFill>
            <a:schemeClr val="accent3">
              <a:lumMod val="40000"/>
              <a:lumOff val="60000"/>
            </a:schemeClr>
          </a:solidFill>
        </p:spPr>
        <p:txBody>
          <a:bodyPr wrap="square" rtlCol="0">
            <a:spAutoFit/>
          </a:bodyPr>
          <a:lstStyle/>
          <a:p>
            <a:r>
              <a:rPr lang="en-PH" sz="2800" b="1" i="1" u="sng" dirty="0" smtClean="0">
                <a:latin typeface="Garamond" pitchFamily="18" charset="0"/>
              </a:rPr>
              <a:t>Building Awareness</a:t>
            </a:r>
            <a:endParaRPr lang="en-PH" sz="2800" b="1" i="1" u="sng" dirty="0">
              <a:latin typeface="Garamond" pitchFamily="18" charset="0"/>
            </a:endParaRPr>
          </a:p>
        </p:txBody>
      </p:sp>
    </p:spTree>
    <p:extLst>
      <p:ext uri="{BB962C8B-B14F-4D97-AF65-F5344CB8AC3E}">
        <p14:creationId xmlns:p14="http://schemas.microsoft.com/office/powerpoint/2010/main" val="30774905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itle 1"/>
          <p:cNvSpPr>
            <a:spLocks noGrp="1"/>
          </p:cNvSpPr>
          <p:nvPr>
            <p:ph type="title"/>
          </p:nvPr>
        </p:nvSpPr>
        <p:spPr>
          <a:xfrm>
            <a:off x="0" y="762000"/>
            <a:ext cx="9906000" cy="533400"/>
          </a:xfrm>
          <a:solidFill>
            <a:schemeClr val="tx2">
              <a:lumMod val="20000"/>
              <a:lumOff val="80000"/>
            </a:schemeClr>
          </a:solidFill>
        </p:spPr>
        <p:txBody>
          <a:bodyPr/>
          <a:lstStyle/>
          <a:p>
            <a:pPr lvl="0"/>
            <a:r>
              <a:rPr lang="en-PH" sz="2800" b="1" dirty="0" smtClean="0">
                <a:solidFill>
                  <a:schemeClr val="tx1"/>
                </a:solidFill>
                <a:latin typeface="Garamond" pitchFamily="18" charset="0"/>
              </a:rPr>
              <a:t>National Efforts on SDGs Mainstreaming and Implementation</a:t>
            </a:r>
            <a:endParaRPr lang="en-PH" sz="2800" b="1" dirty="0">
              <a:solidFill>
                <a:schemeClr val="tx1"/>
              </a:solidFill>
              <a:latin typeface="Garamond" pitchFamily="18" charset="0"/>
            </a:endParaRPr>
          </a:p>
        </p:txBody>
      </p:sp>
      <p:sp>
        <p:nvSpPr>
          <p:cNvPr id="9" name="TextBox 8"/>
          <p:cNvSpPr txBox="1"/>
          <p:nvPr/>
        </p:nvSpPr>
        <p:spPr>
          <a:xfrm>
            <a:off x="228600" y="1295400"/>
            <a:ext cx="8077200" cy="578882"/>
          </a:xfrm>
          <a:prstGeom prst="roundRect">
            <a:avLst/>
          </a:prstGeom>
          <a:solidFill>
            <a:schemeClr val="accent3">
              <a:lumMod val="40000"/>
              <a:lumOff val="60000"/>
            </a:schemeClr>
          </a:solidFill>
        </p:spPr>
        <p:txBody>
          <a:bodyPr wrap="square" rtlCol="0">
            <a:spAutoFit/>
          </a:bodyPr>
          <a:lstStyle/>
          <a:p>
            <a:r>
              <a:rPr lang="en-PH" sz="2800" b="1" i="1" u="sng" dirty="0" smtClean="0">
                <a:latin typeface="Garamond" pitchFamily="18" charset="0"/>
              </a:rPr>
              <a:t>Review and Update of Institutional Arrangements</a:t>
            </a:r>
            <a:endParaRPr lang="en-PH" sz="2800" b="1" i="1" u="sng" dirty="0">
              <a:latin typeface="Garamond" pitchFamily="18" charset="0"/>
            </a:endParaRPr>
          </a:p>
        </p:txBody>
      </p:sp>
      <p:graphicFrame>
        <p:nvGraphicFramePr>
          <p:cNvPr id="6" name="Diagram 5"/>
          <p:cNvGraphicFramePr/>
          <p:nvPr/>
        </p:nvGraphicFramePr>
        <p:xfrm>
          <a:off x="304800" y="1981200"/>
          <a:ext cx="9144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28600" y="6320135"/>
            <a:ext cx="8458200" cy="461665"/>
          </a:xfrm>
          <a:prstGeom prst="rect">
            <a:avLst/>
          </a:prstGeom>
          <a:noFill/>
        </p:spPr>
        <p:txBody>
          <a:bodyPr wrap="square" rtlCol="0">
            <a:spAutoFit/>
          </a:bodyPr>
          <a:lstStyle/>
          <a:p>
            <a:pPr marL="342900" indent="-342900"/>
            <a:r>
              <a:rPr lang="en-PH" sz="2400" dirty="0" smtClean="0">
                <a:latin typeface="+mj-lt"/>
              </a:rPr>
              <a:t>* House of Representatives – Special Committee on the MDGs</a:t>
            </a:r>
          </a:p>
        </p:txBody>
      </p:sp>
    </p:spTree>
    <p:extLst>
      <p:ext uri="{BB962C8B-B14F-4D97-AF65-F5344CB8AC3E}">
        <p14:creationId xmlns:p14="http://schemas.microsoft.com/office/powerpoint/2010/main" val="30774905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10982</TotalTime>
  <Words>2466</Words>
  <Application>Microsoft Office PowerPoint</Application>
  <PresentationFormat>A4 Paper (210x297 mm)</PresentationFormat>
  <Paragraphs>219</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Courier New</vt:lpstr>
      <vt:lpstr>Garamond</vt:lpstr>
      <vt:lpstr>Myriad Pro</vt:lpstr>
      <vt:lpstr>Times New Roman</vt:lpstr>
      <vt:lpstr>Wingdings</vt:lpstr>
      <vt:lpstr>Office Theme</vt:lpstr>
      <vt:lpstr>PowerPoint Presentation</vt:lpstr>
      <vt:lpstr>Outline</vt:lpstr>
      <vt:lpstr>Philippine Priorities on the SDGs</vt:lpstr>
      <vt:lpstr>National Efforts on SDGs Mainstreaming and Implementation</vt:lpstr>
      <vt:lpstr>National Efforts on SDGs Mainstreaming and Implementation</vt:lpstr>
      <vt:lpstr>National Efforts on SDGs Mainstreaming and Implementation</vt:lpstr>
      <vt:lpstr>National Efforts on SDGs Mainstreaming and Implementation</vt:lpstr>
      <vt:lpstr>National Efforts on SDGs Mainstreaming and Implementation</vt:lpstr>
      <vt:lpstr>National Efforts on SDGs Mainstreaming and Implementation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NEDA</dc:creator>
  <cp:lastModifiedBy>Lanfranco, Joan</cp:lastModifiedBy>
  <cp:revision>1097</cp:revision>
  <dcterms:created xsi:type="dcterms:W3CDTF">2012-08-31T09:27:18Z</dcterms:created>
  <dcterms:modified xsi:type="dcterms:W3CDTF">2016-04-06T01:51:08Z</dcterms:modified>
</cp:coreProperties>
</file>