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3"/>
  </p:notesMasterIdLst>
  <p:sldIdLst>
    <p:sldId id="256" r:id="rId7"/>
    <p:sldId id="342" r:id="rId8"/>
    <p:sldId id="345" r:id="rId9"/>
    <p:sldId id="328" r:id="rId10"/>
    <p:sldId id="359" r:id="rId11"/>
    <p:sldId id="346" r:id="rId12"/>
    <p:sldId id="354" r:id="rId13"/>
    <p:sldId id="355" r:id="rId14"/>
    <p:sldId id="356" r:id="rId15"/>
    <p:sldId id="347" r:id="rId16"/>
    <p:sldId id="358" r:id="rId17"/>
    <p:sldId id="353" r:id="rId18"/>
    <p:sldId id="357" r:id="rId19"/>
    <p:sldId id="360" r:id="rId20"/>
    <p:sldId id="352" r:id="rId21"/>
    <p:sldId id="361" r:id="rId2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 autoAdjust="0"/>
    <p:restoredTop sz="95332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474" y="618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7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44A66002-2240-4E6A-B27A-9D80BD97C7D7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9A80002-859A-49BD-8641-74EDAE6AE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80002-859A-49BD-8641-74EDAE6AE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4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89A2BCC-667C-46FD-9FC5-E12FFA1122FE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F89A2BCC-667C-46FD-9FC5-E12FFA1122FE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ADCE504-A585-42EE-8B7D-F35ADAD4EBB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89A2BCC-667C-46FD-9FC5-E12FFA1122FE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AADCE504-A585-42EE-8B7D-F35ADAD4EBB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F89A2BCC-667C-46FD-9FC5-E12FFA1122FE}" type="datetimeFigureOut">
              <a:rPr lang="en-GB" smtClean="0"/>
              <a:t>09/04/2019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ADCE504-A585-42EE-8B7D-F35ADAD4EBB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fif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8352928" cy="1160639"/>
          </a:xfrm>
        </p:spPr>
        <p:txBody>
          <a:bodyPr/>
          <a:lstStyle/>
          <a:p>
            <a:r>
              <a:rPr lang="en-GB" sz="3600" dirty="0"/>
              <a:t>TRADE UNION-OECD DAC FORUM 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1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447546"/>
            <a:ext cx="5760640" cy="861774"/>
          </a:xfrm>
        </p:spPr>
        <p:txBody>
          <a:bodyPr/>
          <a:lstStyle/>
          <a:p>
            <a:r>
              <a:rPr lang="en-US" dirty="0" smtClean="0"/>
              <a:t>Haje </a:t>
            </a:r>
            <a:r>
              <a:rPr lang="en-US" dirty="0" err="1"/>
              <a:t>Schütte</a:t>
            </a:r>
            <a:r>
              <a:rPr lang="en-US" dirty="0"/>
              <a:t>, Senior Counsellor and Head of Division, Financing for Sustainable Development Division, OECD Development Co-operation Directorate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624" y="342900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+mj-lt"/>
              </a:rPr>
              <a:t>The private sector contribution to the SDGs and the “impact imperative” in financing sustainable development</a:t>
            </a:r>
            <a:endParaRPr lang="en-GB" sz="28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45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000" y="3165388"/>
            <a:ext cx="6624000" cy="566822"/>
          </a:xfrm>
        </p:spPr>
        <p:txBody>
          <a:bodyPr/>
          <a:lstStyle/>
          <a:p>
            <a:r>
              <a:rPr lang="fr-FR" dirty="0" smtClean="0"/>
              <a:t>THE IMPACT IMPERATIVE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The global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rapidly</a:t>
            </a:r>
            <a:r>
              <a:rPr lang="fr-FR" dirty="0" smtClean="0"/>
              <a:t> </a:t>
            </a:r>
            <a:r>
              <a:rPr lang="fr-FR" dirty="0" err="1" smtClean="0"/>
              <a:t>growing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en-GB" dirty="0"/>
          </a:p>
          <a:p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risk of </a:t>
            </a:r>
            <a:r>
              <a:rPr lang="en-US" i="1" dirty="0"/>
              <a:t>“impact washing” </a:t>
            </a:r>
            <a:r>
              <a:rPr lang="en-US" dirty="0"/>
              <a:t>is compounded by: </a:t>
            </a:r>
            <a:endParaRPr lang="en-GB" dirty="0"/>
          </a:p>
          <a:p>
            <a:r>
              <a:rPr lang="en-US" dirty="0"/>
              <a:t>diverse definitions of impact investing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lack of internationally comparable data </a:t>
            </a:r>
            <a:endParaRPr lang="en-US" dirty="0" smtClean="0"/>
          </a:p>
          <a:p>
            <a:r>
              <a:rPr lang="en-US" dirty="0" smtClean="0"/>
              <a:t>underdeveloped </a:t>
            </a:r>
            <a:r>
              <a:rPr lang="en-US" dirty="0"/>
              <a:t>impact measurement practices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/>
              <a:t>Impact Investment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27" y="2276872"/>
            <a:ext cx="8311935" cy="17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Financing </a:t>
            </a:r>
            <a:r>
              <a:rPr lang="en-US" dirty="0"/>
              <a:t>for </a:t>
            </a:r>
            <a:r>
              <a:rPr lang="en-US" dirty="0" smtClean="0"/>
              <a:t>Sustainable Development Landscape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28454" r="36440" b="7373"/>
          <a:stretch/>
        </p:blipFill>
        <p:spPr bwMode="auto">
          <a:xfrm>
            <a:off x="971600" y="1484784"/>
            <a:ext cx="6955280" cy="5126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3850" y="6326339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 OECD 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Impact </a:t>
            </a:r>
            <a:r>
              <a:rPr lang="fr-FR" dirty="0" err="1" smtClean="0"/>
              <a:t>Imperative</a:t>
            </a:r>
            <a:r>
              <a:rPr lang="fr-FR" dirty="0" smtClean="0"/>
              <a:t> for </a:t>
            </a:r>
            <a:r>
              <a:rPr lang="fr-FR" dirty="0" err="1" smtClean="0"/>
              <a:t>Financing</a:t>
            </a:r>
            <a:r>
              <a:rPr lang="fr-FR" dirty="0" smtClean="0"/>
              <a:t> </a:t>
            </a:r>
            <a:r>
              <a:rPr lang="fr-FR" dirty="0" err="1" smtClean="0"/>
              <a:t>Sustainable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9947" r="3365" b="4792"/>
          <a:stretch/>
        </p:blipFill>
        <p:spPr bwMode="auto">
          <a:xfrm>
            <a:off x="2051720" y="1556792"/>
            <a:ext cx="482453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495147"/>
            <a:ext cx="7272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Source: </a:t>
            </a:r>
            <a:r>
              <a:rPr lang="en-US" sz="1000" i="1" dirty="0" smtClean="0"/>
              <a:t>Social </a:t>
            </a:r>
            <a:r>
              <a:rPr lang="en-US" sz="1000" i="1" dirty="0"/>
              <a:t>Impact Investment </a:t>
            </a:r>
            <a:r>
              <a:rPr lang="en-US" sz="1000" i="1" dirty="0" smtClean="0"/>
              <a:t>2019: The </a:t>
            </a:r>
            <a:r>
              <a:rPr lang="en-US" sz="1000" i="1" dirty="0"/>
              <a:t>Impact Imperative for Sustainable Development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2125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68000" y="3078186"/>
            <a:ext cx="6300000" cy="669414"/>
          </a:xfrm>
        </p:spPr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0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000" y="3165388"/>
            <a:ext cx="6624000" cy="566822"/>
          </a:xfrm>
        </p:spPr>
        <p:txBody>
          <a:bodyPr/>
          <a:lstStyle/>
          <a:p>
            <a:r>
              <a:rPr lang="fr-FR" dirty="0" smtClean="0"/>
              <a:t>ANNEX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 Blended Finance Principles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6464" r="7922" b="14087"/>
          <a:stretch/>
        </p:blipFill>
        <p:spPr bwMode="auto">
          <a:xfrm>
            <a:off x="395535" y="1700808"/>
            <a:ext cx="8326147" cy="393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7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en-GB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8000" y="2033329"/>
            <a:ext cx="8352472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SzTx/>
              <a:tabLst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Financing for Sustainable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Development: Time to face the challenge</a:t>
            </a:r>
          </a:p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SzTx/>
              <a:tabLst/>
            </a:pPr>
            <a:r>
              <a:rPr lang="fr-FR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Blended</a:t>
            </a:r>
            <a:r>
              <a:rPr lang="fr-F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Finance as a </a:t>
            </a:r>
            <a:r>
              <a:rPr lang="fr-FR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r>
              <a:rPr lang="fr-F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to mobilise </a:t>
            </a:r>
            <a:r>
              <a:rPr lang="fr-FR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fr-F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capital</a:t>
            </a:r>
          </a:p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SzTx/>
              <a:tabLst/>
            </a:pPr>
            <a:r>
              <a:rPr lang="fr-F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impact </a:t>
            </a:r>
            <a:r>
              <a:rPr lang="fr-FR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imperative</a:t>
            </a:r>
            <a:r>
              <a:rPr lang="fr-F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fr-FR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Financing</a:t>
            </a:r>
            <a:r>
              <a:rPr lang="fr-F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r-FR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/>
          <a:lstStyle/>
          <a:p>
            <a:r>
              <a:rPr lang="fr-FR" dirty="0" smtClean="0"/>
              <a:t>Time to face the challenge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5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trillions are in the system…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5" y="1922482"/>
            <a:ext cx="5262121" cy="31673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5240233"/>
            <a:ext cx="5718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Source: 2019 Global Outlook on </a:t>
            </a:r>
            <a:r>
              <a:rPr lang="fr-FR" sz="1000" i="1" dirty="0" err="1"/>
              <a:t>Financing</a:t>
            </a:r>
            <a:r>
              <a:rPr lang="fr-FR" sz="1000" i="1" dirty="0"/>
              <a:t> for </a:t>
            </a:r>
            <a:r>
              <a:rPr lang="fr-FR" sz="1000" i="1" dirty="0" err="1"/>
              <a:t>Sustainable</a:t>
            </a:r>
            <a:r>
              <a:rPr lang="fr-FR" sz="1000" i="1" dirty="0"/>
              <a:t> Development </a:t>
            </a:r>
            <a:endParaRPr lang="en-GB" sz="1000" i="1" dirty="0"/>
          </a:p>
        </p:txBody>
      </p:sp>
      <p:sp>
        <p:nvSpPr>
          <p:cNvPr id="7" name="Rectangle 6"/>
          <p:cNvSpPr/>
          <p:nvPr/>
        </p:nvSpPr>
        <p:spPr>
          <a:xfrm>
            <a:off x="5419436" y="1863176"/>
            <a:ext cx="3505200" cy="372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Remittances</a:t>
            </a:r>
            <a:r>
              <a:rPr lang="en-US" dirty="0">
                <a:solidFill>
                  <a:schemeClr val="tx1"/>
                </a:solidFill>
              </a:rPr>
              <a:t> by migrants reached a record high of USD 466 billion in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Official development assistance </a:t>
            </a:r>
            <a:r>
              <a:rPr lang="en-US" dirty="0">
                <a:solidFill>
                  <a:schemeClr val="tx1"/>
                </a:solidFill>
              </a:rPr>
              <a:t>is steady at USD 146.6 billion in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Philanthropy</a:t>
            </a:r>
            <a:r>
              <a:rPr lang="en-US" dirty="0">
                <a:solidFill>
                  <a:schemeClr val="tx1"/>
                </a:solidFill>
              </a:rPr>
              <a:t> contributes an average of USD 7.9 billion a year over </a:t>
            </a:r>
            <a:r>
              <a:rPr lang="en-US" dirty="0" smtClean="0">
                <a:solidFill>
                  <a:schemeClr val="tx1"/>
                </a:solidFill>
              </a:rPr>
              <a:t>2013-2015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Government revenues </a:t>
            </a:r>
            <a:r>
              <a:rPr lang="en-US" dirty="0">
                <a:solidFill>
                  <a:schemeClr val="tx1"/>
                </a:solidFill>
              </a:rPr>
              <a:t>remain below the 15% of GDP threshold necessary for effective state </a:t>
            </a:r>
            <a:r>
              <a:rPr lang="en-US" dirty="0" smtClean="0">
                <a:solidFill>
                  <a:schemeClr val="tx1"/>
                </a:solidFill>
              </a:rPr>
              <a:t>functioning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FDI</a:t>
            </a:r>
            <a:r>
              <a:rPr lang="en-US" dirty="0">
                <a:solidFill>
                  <a:schemeClr val="tx1"/>
                </a:solidFill>
              </a:rPr>
              <a:t> dropped by 30% over 2016-17 to USD 750 </a:t>
            </a:r>
            <a:r>
              <a:rPr lang="en-US" dirty="0" smtClean="0">
                <a:solidFill>
                  <a:schemeClr val="tx1"/>
                </a:solidFill>
              </a:rPr>
              <a:t>billion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7544" y="5733256"/>
            <a:ext cx="7632848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 but are not going where most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major paradigm shifts are </a:t>
            </a:r>
            <a:r>
              <a:rPr lang="en-US" dirty="0" smtClean="0"/>
              <a:t>needed</a:t>
            </a: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17218" y="3922473"/>
            <a:ext cx="7719278" cy="267487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spcBef>
                <a:spcPts val="0"/>
              </a:spcBef>
              <a:spcAft>
                <a:spcPts val="1800"/>
              </a:spcAft>
              <a:buNone/>
              <a:tabLst>
                <a:tab pos="627063" algn="l"/>
              </a:tabLst>
            </a:pPr>
            <a:r>
              <a:rPr lang="fr-FR" sz="2500" b="1" dirty="0" smtClean="0"/>
              <a:t>Data</a:t>
            </a:r>
            <a:r>
              <a:rPr lang="fr-FR" sz="2500" dirty="0" smtClean="0"/>
              <a:t>: </a:t>
            </a:r>
            <a:r>
              <a:rPr lang="fr-FR" sz="2500" dirty="0" err="1"/>
              <a:t>better</a:t>
            </a:r>
            <a:r>
              <a:rPr lang="fr-FR" sz="2500" dirty="0"/>
              <a:t> </a:t>
            </a:r>
            <a:r>
              <a:rPr lang="fr-FR" sz="2500" dirty="0" err="1"/>
              <a:t>measurement</a:t>
            </a:r>
            <a:r>
              <a:rPr lang="fr-FR" sz="2500" dirty="0"/>
              <a:t> for </a:t>
            </a:r>
            <a:r>
              <a:rPr lang="fr-FR" sz="2500" dirty="0" err="1" smtClean="0"/>
              <a:t>greater</a:t>
            </a:r>
            <a:r>
              <a:rPr lang="fr-FR" sz="2500" dirty="0" smtClean="0"/>
              <a:t> FSD impact</a:t>
            </a:r>
            <a:endParaRPr lang="fr-FR" sz="2500" dirty="0"/>
          </a:p>
          <a:p>
            <a:pPr marL="266700" indent="0">
              <a:spcBef>
                <a:spcPts val="0"/>
              </a:spcBef>
              <a:spcAft>
                <a:spcPts val="1800"/>
              </a:spcAft>
              <a:buNone/>
              <a:tabLst>
                <a:tab pos="627063" algn="l"/>
              </a:tabLst>
            </a:pPr>
            <a:r>
              <a:rPr lang="fr-FR" sz="2500" b="1" dirty="0" err="1" smtClean="0"/>
              <a:t>Regulation</a:t>
            </a:r>
            <a:r>
              <a:rPr lang="fr-FR" sz="2500" dirty="0" smtClean="0"/>
              <a:t>: </a:t>
            </a:r>
            <a:r>
              <a:rPr lang="fr-FR" sz="2500" dirty="0" err="1"/>
              <a:t>better</a:t>
            </a:r>
            <a:r>
              <a:rPr lang="fr-FR" sz="2500" dirty="0"/>
              <a:t> </a:t>
            </a:r>
            <a:r>
              <a:rPr lang="fr-FR" sz="2500" dirty="0" err="1"/>
              <a:t>policies</a:t>
            </a:r>
            <a:r>
              <a:rPr lang="fr-FR" sz="2500" dirty="0"/>
              <a:t> for a more transparent and efficient FSD </a:t>
            </a:r>
            <a:r>
              <a:rPr lang="fr-FR" sz="2500" dirty="0" err="1"/>
              <a:t>market</a:t>
            </a:r>
            <a:endParaRPr lang="fr-FR" sz="2500" dirty="0"/>
          </a:p>
          <a:p>
            <a:pPr marL="266700" indent="0">
              <a:spcBef>
                <a:spcPts val="0"/>
              </a:spcBef>
              <a:spcAft>
                <a:spcPts val="1800"/>
              </a:spcAft>
              <a:buNone/>
              <a:tabLst>
                <a:tab pos="627063" algn="l"/>
              </a:tabLst>
            </a:pPr>
            <a:r>
              <a:rPr lang="fr-FR" sz="2500" b="1" dirty="0" err="1" smtClean="0"/>
              <a:t>Co-ordination</a:t>
            </a:r>
            <a:r>
              <a:rPr lang="fr-FR" sz="2500" dirty="0" smtClean="0"/>
              <a:t>: </a:t>
            </a:r>
            <a:r>
              <a:rPr lang="fr-FR" sz="2500" dirty="0" err="1"/>
              <a:t>better</a:t>
            </a:r>
            <a:r>
              <a:rPr lang="fr-FR" sz="2500" dirty="0"/>
              <a:t> solutions </a:t>
            </a:r>
            <a:r>
              <a:rPr lang="fr-FR" sz="2500" dirty="0" smtClean="0"/>
              <a:t>to </a:t>
            </a:r>
            <a:r>
              <a:rPr lang="fr-FR" sz="2500" dirty="0" err="1" smtClean="0"/>
              <a:t>implement</a:t>
            </a:r>
            <a:r>
              <a:rPr lang="fr-FR" sz="2500" dirty="0" smtClean="0"/>
              <a:t> </a:t>
            </a:r>
            <a:r>
              <a:rPr lang="fr-FR" sz="2500" dirty="0" err="1"/>
              <a:t>holistic</a:t>
            </a:r>
            <a:r>
              <a:rPr lang="fr-FR" sz="2500" dirty="0"/>
              <a:t> FSD </a:t>
            </a:r>
            <a:r>
              <a:rPr lang="fr-FR" sz="2500" dirty="0" err="1"/>
              <a:t>approaches</a:t>
            </a:r>
            <a:endParaRPr lang="en-GB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8123"/>
            <a:ext cx="2550869" cy="251292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3528" y="3678868"/>
            <a:ext cx="1152128" cy="1027092"/>
            <a:chOff x="3817391" y="1696756"/>
            <a:chExt cx="612604" cy="6126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417" y="1835479"/>
              <a:ext cx="348795" cy="32265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817391" y="1696756"/>
              <a:ext cx="612604" cy="61260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3528" y="4513841"/>
            <a:ext cx="1186657" cy="1062159"/>
            <a:chOff x="3817391" y="2515141"/>
            <a:chExt cx="612604" cy="5733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48" y="2621986"/>
              <a:ext cx="431231" cy="39891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817391" y="2515141"/>
              <a:ext cx="612604" cy="5733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907" y="5517232"/>
            <a:ext cx="1079749" cy="939193"/>
            <a:chOff x="3817391" y="3352578"/>
            <a:chExt cx="612604" cy="6126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889" y="3490941"/>
              <a:ext cx="389803" cy="36059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817391" y="3352578"/>
              <a:ext cx="612604" cy="61260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39552" y="1653826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A new approach to “shift the trillions” is required to align broader actors and resources in support of sustainable </a:t>
            </a:r>
            <a:r>
              <a:rPr lang="en-US" sz="2500" dirty="0" smtClean="0"/>
              <a:t>development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6982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/>
          <a:lstStyle/>
          <a:p>
            <a:r>
              <a:rPr lang="fr-FR" dirty="0" smtClean="0"/>
              <a:t>MOBILISING ADDITIONAL FINANCE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Mobilising Additional Finance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772816"/>
            <a:ext cx="5344636" cy="416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55608" y="2017012"/>
            <a:ext cx="2170936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300" b="1" dirty="0">
              <a:solidFill>
                <a:srgbClr val="0081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94296" y="1945003"/>
            <a:ext cx="0" cy="3960440"/>
          </a:xfrm>
          <a:prstGeom prst="line">
            <a:avLst/>
          </a:prstGeom>
          <a:ln w="12700">
            <a:solidFill>
              <a:srgbClr val="00817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94296" y="1945003"/>
            <a:ext cx="1944216" cy="0"/>
          </a:xfrm>
          <a:prstGeom prst="line">
            <a:avLst/>
          </a:prstGeom>
          <a:ln w="12700">
            <a:solidFill>
              <a:srgbClr val="00817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7712" y="5905443"/>
            <a:ext cx="5256000" cy="3830"/>
          </a:xfrm>
          <a:prstGeom prst="line">
            <a:avLst/>
          </a:prstGeom>
          <a:ln w="12700">
            <a:solidFill>
              <a:srgbClr val="00817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6066304" y="2276873"/>
            <a:ext cx="1872208" cy="4039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Blended finance is the strategic use of </a:t>
            </a:r>
            <a:r>
              <a:rPr lang="en-US" sz="1600" dirty="0" smtClean="0">
                <a:solidFill>
                  <a:srgbClr val="009999"/>
                </a:solidFill>
              </a:rPr>
              <a:t>development finance  </a:t>
            </a:r>
            <a:r>
              <a:rPr lang="en-US" sz="1600" dirty="0" smtClean="0"/>
              <a:t>for the </a:t>
            </a:r>
            <a:r>
              <a:rPr lang="en-US" sz="1600" dirty="0" err="1" smtClean="0">
                <a:solidFill>
                  <a:srgbClr val="009999"/>
                </a:solidFill>
              </a:rPr>
              <a:t>mobilisation</a:t>
            </a:r>
            <a:r>
              <a:rPr lang="en-US" sz="1600" dirty="0" smtClean="0">
                <a:solidFill>
                  <a:srgbClr val="009999"/>
                </a:solidFill>
              </a:rPr>
              <a:t> of additional finance </a:t>
            </a:r>
            <a:r>
              <a:rPr lang="en-US" sz="1600" dirty="0" smtClean="0"/>
              <a:t>towards sustainable </a:t>
            </a:r>
            <a:r>
              <a:rPr lang="en-GB" sz="1600" dirty="0" smtClean="0"/>
              <a:t>development in developing countries.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977451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Source: </a:t>
            </a:r>
            <a:r>
              <a:rPr lang="fr-FR" sz="1000" i="1" dirty="0" smtClean="0"/>
              <a:t>2018 </a:t>
            </a:r>
            <a:r>
              <a:rPr lang="fr-FR" sz="1000" i="1" dirty="0" err="1" smtClean="0"/>
              <a:t>Making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Blended</a:t>
            </a:r>
            <a:r>
              <a:rPr lang="fr-FR" sz="1000" i="1" dirty="0" smtClean="0"/>
              <a:t> Finance </a:t>
            </a:r>
            <a:r>
              <a:rPr lang="fr-FR" sz="1000" i="1" dirty="0" err="1" smtClean="0"/>
              <a:t>Work</a:t>
            </a:r>
            <a:r>
              <a:rPr lang="fr-FR" sz="1000" i="1" dirty="0" smtClean="0"/>
              <a:t> for the </a:t>
            </a:r>
            <a:r>
              <a:rPr lang="fr-FR" sz="1000" i="1" dirty="0" err="1" smtClean="0"/>
              <a:t>Sustainable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Development</a:t>
            </a:r>
            <a:r>
              <a:rPr lang="fr-FR" sz="1000" i="1" dirty="0" smtClean="0"/>
              <a:t> Goals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6682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towards Blended Finance 2.0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7304" y="3238456"/>
            <a:ext cx="4032448" cy="252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2060848"/>
            <a:ext cx="4033976" cy="12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091" y="2355832"/>
            <a:ext cx="221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Combining </a:t>
            </a:r>
            <a:r>
              <a:rPr lang="en-GB" sz="1200" b="1" dirty="0" smtClean="0">
                <a:solidFill>
                  <a:srgbClr val="6B8537"/>
                </a:solidFill>
              </a:rPr>
              <a:t>different sources of public development </a:t>
            </a:r>
            <a:r>
              <a:rPr lang="en-GB" sz="1200" dirty="0" smtClean="0"/>
              <a:t>finance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06450" y="2458787"/>
            <a:ext cx="184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Attracting </a:t>
            </a:r>
            <a:r>
              <a:rPr lang="en-GB" sz="1200" b="1" dirty="0" smtClean="0">
                <a:solidFill>
                  <a:srgbClr val="6B8537"/>
                </a:solidFill>
              </a:rPr>
              <a:t>commercial</a:t>
            </a:r>
            <a:r>
              <a:rPr lang="en-GB" sz="1200" b="1" dirty="0" smtClean="0"/>
              <a:t> </a:t>
            </a:r>
          </a:p>
          <a:p>
            <a:r>
              <a:rPr lang="en-GB" sz="1200" dirty="0" smtClean="0"/>
              <a:t>finance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399786"/>
            <a:ext cx="1985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Wide variation in understanding of blending, </a:t>
            </a:r>
            <a:r>
              <a:rPr lang="en-GB" sz="1200" b="1" dirty="0" smtClean="0">
                <a:solidFill>
                  <a:srgbClr val="009999"/>
                </a:solidFill>
              </a:rPr>
              <a:t>lack of policy coherence </a:t>
            </a:r>
            <a:r>
              <a:rPr lang="en-GB" sz="1200" dirty="0" smtClean="0"/>
              <a:t>and standards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839147"/>
            <a:ext cx="198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4"/>
                </a:solidFill>
              </a:rPr>
              <a:t>Lack of evidence </a:t>
            </a:r>
            <a:r>
              <a:rPr lang="en-US" sz="1200" dirty="0"/>
              <a:t>and data on blended finance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6450" y="3492118"/>
            <a:ext cx="181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999"/>
                </a:solidFill>
              </a:rPr>
              <a:t>Common framework </a:t>
            </a:r>
            <a:r>
              <a:rPr lang="en-US" sz="1200" dirty="0"/>
              <a:t>and understanding of blending supporting cohesive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1328" y="4610142"/>
            <a:ext cx="183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Consistent estimates </a:t>
            </a:r>
            <a:r>
              <a:rPr lang="en-US" sz="1200" dirty="0"/>
              <a:t>of blended finance market, </a:t>
            </a:r>
            <a:r>
              <a:rPr lang="en-US" sz="1200" b="1" dirty="0">
                <a:solidFill>
                  <a:schemeClr val="accent4"/>
                </a:solidFill>
              </a:rPr>
              <a:t>assessment of effectiveness </a:t>
            </a:r>
            <a:r>
              <a:rPr lang="en-US" sz="1200" dirty="0"/>
              <a:t>of blended finance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690876" y="3450342"/>
            <a:ext cx="0" cy="94929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90240" y="2203729"/>
            <a:ext cx="0" cy="94929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91846" y="4643327"/>
            <a:ext cx="0" cy="94929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52856" y="3432972"/>
            <a:ext cx="0" cy="94929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2856" y="2214972"/>
            <a:ext cx="0" cy="94929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52856" y="4639107"/>
            <a:ext cx="0" cy="94929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72685" y="154613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From blending today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64913" y="1538025"/>
            <a:ext cx="191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to Blended Finance 2.0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32565" y="5825734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Source: </a:t>
            </a:r>
            <a:r>
              <a:rPr lang="fr-FR" sz="1000" i="1" dirty="0" smtClean="0"/>
              <a:t>2018 </a:t>
            </a:r>
            <a:r>
              <a:rPr lang="fr-FR" sz="1000" i="1" dirty="0" err="1" smtClean="0"/>
              <a:t>Making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Blended</a:t>
            </a:r>
            <a:r>
              <a:rPr lang="fr-FR" sz="1000" i="1" dirty="0" smtClean="0"/>
              <a:t> Finance </a:t>
            </a:r>
            <a:r>
              <a:rPr lang="fr-FR" sz="1000" i="1" dirty="0" err="1" smtClean="0"/>
              <a:t>Work</a:t>
            </a:r>
            <a:r>
              <a:rPr lang="fr-FR" sz="1000" i="1" dirty="0" smtClean="0"/>
              <a:t> for the </a:t>
            </a:r>
            <a:r>
              <a:rPr lang="fr-FR" sz="1000" i="1" dirty="0" err="1" smtClean="0"/>
              <a:t>Sustainable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Development</a:t>
            </a:r>
            <a:r>
              <a:rPr lang="fr-FR" sz="1000" i="1" dirty="0" smtClean="0"/>
              <a:t> Goals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371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Multi-stakeholder Effort to Scale Blended </a:t>
            </a:r>
            <a:r>
              <a:rPr lang="en-GB" dirty="0"/>
              <a:t>Finance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32" y="1474879"/>
            <a:ext cx="6228304" cy="357876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67544" y="5445224"/>
            <a:ext cx="7920880" cy="9486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13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6043"/>
          <a:stretch/>
        </p:blipFill>
        <p:spPr>
          <a:xfrm>
            <a:off x="1772831" y="6236705"/>
            <a:ext cx="1085510" cy="58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0170"/>
          <a:stretch/>
        </p:blipFill>
        <p:spPr>
          <a:xfrm>
            <a:off x="7175749" y="6314173"/>
            <a:ext cx="1068659" cy="425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683" y="5142481"/>
            <a:ext cx="778295" cy="827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6" y="6243443"/>
            <a:ext cx="1303367" cy="567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60080" r="9680" b="13041"/>
          <a:stretch/>
        </p:blipFill>
        <p:spPr>
          <a:xfrm>
            <a:off x="6046925" y="5283225"/>
            <a:ext cx="1568842" cy="545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0390" b="43952"/>
          <a:stretch/>
        </p:blipFill>
        <p:spPr>
          <a:xfrm>
            <a:off x="3026349" y="6239085"/>
            <a:ext cx="1424808" cy="57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7320"/>
          <a:stretch/>
        </p:blipFill>
        <p:spPr>
          <a:xfrm>
            <a:off x="4619165" y="6241409"/>
            <a:ext cx="1259752" cy="571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61" y="5225866"/>
            <a:ext cx="1987980" cy="660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5" y="6231481"/>
            <a:ext cx="960817" cy="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A92112669B848BFA7DCDFDDF11A3B" ma:contentTypeVersion="8" ma:contentTypeDescription="Create a new document." ma:contentTypeScope="" ma:versionID="879967a33d88ea33fcad4c01302d843d">
  <xsd:schema xmlns:xsd="http://www.w3.org/2001/XMLSchema" xmlns:xs="http://www.w3.org/2001/XMLSchema" xmlns:p="http://schemas.microsoft.com/office/2006/metadata/properties" xmlns:ns2="465f6746-bd9b-48bd-94b3-7e40fd1aa888" xmlns:ns3="8f49a3d9-f84e-4343-9284-9d727c47e585" targetNamespace="http://schemas.microsoft.com/office/2006/metadata/properties" ma:root="true" ma:fieldsID="961f966553e574595d05e18b8bc79195" ns2:_="" ns3:_="">
    <xsd:import namespace="465f6746-bd9b-48bd-94b3-7e40fd1aa888"/>
    <xsd:import namespace="8f49a3d9-f84e-4343-9284-9d727c47e5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f6746-bd9b-48bd-94b3-7e40fd1aa8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9a3d9-f84e-4343-9284-9d727c47e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6018A33D2EFD2B49BC6C177AF3D0097E" ma:contentTypeVersion="378" ma:contentTypeDescription="" ma:contentTypeScope="" ma:versionID="a8f5f0ca4f27eae7eb8374e7b9c6482e">
  <xsd:schema xmlns:xsd="http://www.w3.org/2001/XMLSchema" xmlns:xs="http://www.w3.org/2001/XMLSchema" xmlns:p="http://schemas.microsoft.com/office/2006/metadata/properties" xmlns:ns1="54c4cd27-f286-408f-9ce0-33c1e0f3ab39" xmlns:ns2="3e8be076-f08f-4743-861f-4e327af0d5b9" xmlns:ns3="bac24aee-c3c6-421c-80f4-4b66ef3c1524" xmlns:ns4="http://schemas.microsoft.com/sharepoint/v3" xmlns:ns5="c9f238dd-bb73-4aef-a7a5-d644ad823e52" xmlns:ns6="ca82dde9-3436-4d3d-bddd-d31447390034" targetNamespace="http://schemas.microsoft.com/office/2006/metadata/properties" ma:root="true" ma:fieldsID="6165ba4c8e875551e31d9cf59db1df98" ns1:_="" ns2:_="" ns3:_="" ns4:_="" ns5:_="" ns6:_="">
    <xsd:import namespace="54c4cd27-f286-408f-9ce0-33c1e0f3ab39"/>
    <xsd:import namespace="3e8be076-f08f-4743-861f-4e327af0d5b9"/>
    <xsd:import namespace="bac24aee-c3c6-421c-80f4-4b66ef3c1524"/>
    <xsd:import namespace="http://schemas.microsoft.com/sharepoint/v3"/>
    <xsd:import namespace="c9f238dd-bb73-4aef-a7a5-d644ad823e52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3:OECDTagsCache" minOccurs="0"/>
                <xsd:element ref="ns5:eShareKeywordsTaxHTField0" minOccurs="0"/>
                <xsd:element ref="ns5:eShareTopicTaxHTField0" minOccurs="0"/>
                <xsd:element ref="ns5:eShareCountryTaxHTField0" minOccurs="0"/>
                <xsd:element ref="ns3:ae36a3ffbc694c3abe07f98ac039f7fd" minOccurs="0"/>
                <xsd:element ref="ns3:la7711aa934748bb87e5f2c63fedaa50" minOccurs="0"/>
                <xsd:element ref="ns6:TaxCatchAllLabel" minOccurs="0"/>
                <xsd:element ref="ns6:OECDlanguage" minOccurs="0"/>
                <xsd:element ref="ns3:Project_x003a_Project_x0020_status" minOccurs="0"/>
                <xsd:element ref="ns6:TaxCatchAll" minOccurs="0"/>
                <xsd:element ref="ns1:OECDMeetingDate" minOccurs="0"/>
                <xsd:element ref="ns5:eSharePWBTaxHTField0" minOccurs="0"/>
                <xsd:element ref="ns5:eShareCommitteeTaxHTField0" minOccurs="0"/>
                <xsd:element ref="ns2:gb49509ed4b547c3a776a54197a04d05" minOccurs="0"/>
                <xsd:element ref="ns3:ib47e70ad3914e2a95ae7a85fde5d52a" minOccurs="0"/>
                <xsd:element ref="ns4:DocumentSe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3" nillable="true" ma:displayName="Meeting Date" ma:default="" ma:format="DateOnly" ma:hidden="true" ma:internalName="OECDMeeting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be076-f08f-4743-861f-4e327af0d5b9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gb49509ed4b547c3a776a54197a04d05" ma:index="36" nillable="true" ma:taxonomy="true" ma:internalName="gb49509ed4b547c3a776a54197a04d05" ma:taxonomyFieldName="OECDHorizontalProjects" ma:displayName="Horizontal project" ma:readOnly="false" ma:default="" ma:fieldId="{0b49509e-d4b5-47c3-a776-a54197a04d0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24aee-c3c6-421c-80f4-4b66ef3c1524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d7c62838-b964-49db-983e-a9b6b18df504" ma:internalName="OECDProjectLookup" ma:readOnly="false" ma:showField="OECDShortProjectName" ma:web="bac24aee-c3c6-421c-80f4-4b66ef3c1524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d7c62838-b964-49db-983e-a9b6b18df504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ae36a3ffbc694c3abe07f98ac039f7fd" ma:index="25" nillable="true" ma:displayName="Deliverable partners_0" ma:hidden="true" ma:internalName="ae36a3ffbc694c3abe07f98ac039f7fd">
      <xsd:simpleType>
        <xsd:restriction base="dms:Note"/>
      </xsd:simpleType>
    </xsd:element>
    <xsd:element name="la7711aa934748bb87e5f2c63fedaa50" ma:index="26" nillable="true" ma:displayName="Deliverable owner_0" ma:hidden="true" ma:internalName="la7711aa934748bb87e5f2c63fedaa50">
      <xsd:simpleType>
        <xsd:restriction base="dms:Note"/>
      </xsd:simpleType>
    </xsd:element>
    <xsd:element name="Project_x003a_Project_x0020_status" ma:index="30" nillable="true" ma:displayName="Project:Project status" ma:hidden="true" ma:list="d7c62838-b964-49db-983e-a9b6b18df504" ma:internalName="Project_x003A_Project_x0020_status" ma:readOnly="true" ma:showField="OECDProjectStatus" ma:web="bac24aee-c3c6-421c-80f4-4b66ef3c1524">
      <xsd:simpleType>
        <xsd:restriction base="dms:Lookup"/>
      </xsd:simpleType>
    </xsd:element>
    <xsd:element name="ib47e70ad3914e2a95ae7a85fde5d52a" ma:index="37" nillable="true" ma:taxonomy="true" ma:internalName="ib47e70ad3914e2a95ae7a85fde5d52a" ma:taxonomyFieldName="OECDProjectOwnerStructure" ma:displayName="Project owner" ma:readOnly="false" ma:default="" ma:fieldId="2b47e70a-d391-4e2a-95ae-7a85fde5d52a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39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3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4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4" nillable="true" ma:taxonomy="true" ma:internalName="eSharePWBTaxHTField0" ma:taxonomyFieldName="OECDPWB" ma:displayName="PWB" ma:readOnly="false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5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Label" ma:index="27" nillable="true" ma:displayName="Taxonomy Catch All Column1" ma:hidden="true" ma:list="{362277b6-0334-4fe8-bf9a-6a5dba1ba3c3}" ma:internalName="TaxCatchAllLabel" ma:readOnly="true" ma:showField="CatchAllDataLabel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29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31" nillable="true" ma:displayName="Taxonomy Catch All Column" ma:hidden="true" ma:list="{362277b6-0334-4fe8-bf9a-6a5dba1ba3c3}" ma:internalName="TaxCatchAll" ma:showField="CatchAllData" ma:web="3e8be076-f08f-4743-861f-4e327af0d5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Props1.xml><?xml version="1.0" encoding="utf-8"?>
<ds:datastoreItem xmlns:ds="http://schemas.openxmlformats.org/officeDocument/2006/customXml" ds:itemID="{44B7BCF9-AEB9-4377-BAC3-070DC1ECDA57}"/>
</file>

<file path=customXml/itemProps2.xml><?xml version="1.0" encoding="utf-8"?>
<ds:datastoreItem xmlns:ds="http://schemas.openxmlformats.org/officeDocument/2006/customXml" ds:itemID="{D08C6357-3D7C-465A-8B8A-FB6169B6A0AF}"/>
</file>

<file path=customXml/itemProps3.xml><?xml version="1.0" encoding="utf-8"?>
<ds:datastoreItem xmlns:ds="http://schemas.openxmlformats.org/officeDocument/2006/customXml" ds:itemID="{2CA9AEB9-DD5D-49D5-854E-DCC8CE26795B}">
  <ds:schemaRefs>
    <ds:schemaRef ds:uri="http://schemas.microsoft.com/office/2006/metadata/properties"/>
    <ds:schemaRef ds:uri="http://schemas.microsoft.com/sharepoint/v3"/>
    <ds:schemaRef ds:uri="ca82dde9-3436-4d3d-bddd-d31447390034"/>
    <ds:schemaRef ds:uri="http://schemas.openxmlformats.org/package/2006/metadata/core-properties"/>
    <ds:schemaRef ds:uri="http://purl.org/dc/elements/1.1/"/>
    <ds:schemaRef ds:uri="54c4cd27-f286-408f-9ce0-33c1e0f3ab39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c9f238dd-bb73-4aef-a7a5-d644ad823e52"/>
    <ds:schemaRef ds:uri="bac24aee-c3c6-421c-80f4-4b66ef3c1524"/>
    <ds:schemaRef ds:uri="3e8be076-f08f-4743-861f-4e327af0d5b9"/>
  </ds:schemaRefs>
</ds:datastoreItem>
</file>

<file path=customXml/itemProps4.xml><?xml version="1.0" encoding="utf-8"?>
<ds:datastoreItem xmlns:ds="http://schemas.openxmlformats.org/officeDocument/2006/customXml" ds:itemID="{3D9DE090-247B-47E8-8024-E3EFA5A56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3e8be076-f08f-4743-861f-4e327af0d5b9"/>
    <ds:schemaRef ds:uri="bac24aee-c3c6-421c-80f4-4b66ef3c1524"/>
    <ds:schemaRef ds:uri="http://schemas.microsoft.com/sharepoint/v3"/>
    <ds:schemaRef ds:uri="c9f238dd-bb73-4aef-a7a5-d644ad823e52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755790D-D91D-4746-A721-EC547F4682C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4063</TotalTime>
  <Words>417</Words>
  <Application>Microsoft Office PowerPoint</Application>
  <PresentationFormat>On-screen Show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OECD_English_white</vt:lpstr>
      <vt:lpstr>TRADE UNION-OECD DAC FORUM  </vt:lpstr>
      <vt:lpstr>AGENDA</vt:lpstr>
      <vt:lpstr>Time to face the challenge</vt:lpstr>
      <vt:lpstr>The trillions are in the system…</vt:lpstr>
      <vt:lpstr>3 major paradigm shifts are needed</vt:lpstr>
      <vt:lpstr>MOBILISING ADDITIONAL FINANCE</vt:lpstr>
      <vt:lpstr>Mobilising Additional Finance</vt:lpstr>
      <vt:lpstr>Moving towards Blended Finance 2.0</vt:lpstr>
      <vt:lpstr>Multi-stakeholder Effort to Scale Blended Finance</vt:lpstr>
      <vt:lpstr>THE IMPACT IMPERATIVE</vt:lpstr>
      <vt:lpstr>Social Impact Investment</vt:lpstr>
      <vt:lpstr>The Financing for Sustainable Development Landscape</vt:lpstr>
      <vt:lpstr>The Impact Imperative for Financing Sustainable Development </vt:lpstr>
      <vt:lpstr>Thank you</vt:lpstr>
      <vt:lpstr>ANNEX</vt:lpstr>
      <vt:lpstr>OECD Blended Finance Principles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Finance for Sustainable Development</dc:title>
  <dc:creator>BARTZ Wiebke</dc:creator>
  <cp:lastModifiedBy>LALLY Andrew</cp:lastModifiedBy>
  <cp:revision>223</cp:revision>
  <cp:lastPrinted>2017-03-07T17:16:58Z</cp:lastPrinted>
  <dcterms:created xsi:type="dcterms:W3CDTF">2017-03-02T08:36:27Z</dcterms:created>
  <dcterms:modified xsi:type="dcterms:W3CDTF">2019-04-09T06:55:49Z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0x010100119A92112669B848BFA7DCDFDDF11A3B</vt:lpwstr>
  </property>
  <property fmtid="{D5CDD505-2E9C-101B-9397-08002B2CF9AE}" pid="3" name="OECDProjectOwnerStructure">
    <vt:lpwstr>63;#DCD/DO|45bc0a89-5957-4eaa-8a27-b810d1618acd</vt:lpwstr>
  </property>
  <property fmtid="{D5CDD505-2E9C-101B-9397-08002B2CF9AE}" pid="4" name="OECDTopic">
    <vt:lpwstr>102;#Development|ff5ac3e2-99be-4b8a-a29c-7ef1ab6d7c56</vt:lpwstr>
  </property>
  <property fmtid="{D5CDD505-2E9C-101B-9397-08002B2CF9AE}" pid="5" name="OECDHorizontalProjects">
    <vt:lpwstr/>
  </property>
  <property fmtid="{D5CDD505-2E9C-101B-9397-08002B2CF9AE}" pid="6" name="OECDCountry">
    <vt:lpwstr/>
  </property>
  <property fmtid="{D5CDD505-2E9C-101B-9397-08002B2CF9AE}" pid="7" name="OECDCommittee">
    <vt:lpwstr>175;#Development Assistance Committee|2faf91c1-e6dc-4693-9cb6-cb3efe104dc9</vt:lpwstr>
  </property>
  <property fmtid="{D5CDD505-2E9C-101B-9397-08002B2CF9AE}" pid="8" name="OECDPWB">
    <vt:lpwstr>109;#5.1 Development|e5c9b2ec-ed99-4f6c-bd55-792be035e07a</vt:lpwstr>
  </property>
  <property fmtid="{D5CDD505-2E9C-101B-9397-08002B2CF9AE}" pid="9" name="OECDKeywords">
    <vt:lpwstr/>
  </property>
  <property fmtid="{D5CDD505-2E9C-101B-9397-08002B2CF9AE}" pid="10" name="eShareOrganisationTaxHTField0">
    <vt:lpwstr/>
  </property>
  <property fmtid="{D5CDD505-2E9C-101B-9397-08002B2CF9AE}" pid="11" name="d0b6f6ac229144c2899590f0436d9385">
    <vt:lpwstr/>
  </property>
  <property fmtid="{D5CDD505-2E9C-101B-9397-08002B2CF9AE}" pid="12" name="OECDProject">
    <vt:lpwstr/>
  </property>
  <property fmtid="{D5CDD505-2E9C-101B-9397-08002B2CF9AE}" pid="13" name="OECDOrganisation">
    <vt:lpwstr/>
  </property>
  <property fmtid="{D5CDD505-2E9C-101B-9397-08002B2CF9AE}" pid="14" name="OECDAllRelatedUsers">
    <vt:lpwstr/>
  </property>
</Properties>
</file>